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46"/>
  </p:notesMasterIdLst>
  <p:handoutMasterIdLst>
    <p:handoutMasterId r:id="rId47"/>
  </p:handoutMasterIdLst>
  <p:sldIdLst>
    <p:sldId id="719" r:id="rId8"/>
    <p:sldId id="576" r:id="rId9"/>
    <p:sldId id="908" r:id="rId10"/>
    <p:sldId id="940" r:id="rId11"/>
    <p:sldId id="926" r:id="rId12"/>
    <p:sldId id="928" r:id="rId13"/>
    <p:sldId id="927" r:id="rId14"/>
    <p:sldId id="949" r:id="rId15"/>
    <p:sldId id="941" r:id="rId16"/>
    <p:sldId id="910" r:id="rId17"/>
    <p:sldId id="929" r:id="rId18"/>
    <p:sldId id="930" r:id="rId19"/>
    <p:sldId id="942" r:id="rId20"/>
    <p:sldId id="917" r:id="rId21"/>
    <p:sldId id="950" r:id="rId22"/>
    <p:sldId id="918" r:id="rId23"/>
    <p:sldId id="933" r:id="rId24"/>
    <p:sldId id="919" r:id="rId25"/>
    <p:sldId id="951" r:id="rId26"/>
    <p:sldId id="935" r:id="rId27"/>
    <p:sldId id="945" r:id="rId28"/>
    <p:sldId id="952" r:id="rId29"/>
    <p:sldId id="946" r:id="rId30"/>
    <p:sldId id="947" r:id="rId31"/>
    <p:sldId id="948" r:id="rId32"/>
    <p:sldId id="953" r:id="rId33"/>
    <p:sldId id="954" r:id="rId34"/>
    <p:sldId id="955" r:id="rId35"/>
    <p:sldId id="956" r:id="rId36"/>
    <p:sldId id="958" r:id="rId37"/>
    <p:sldId id="959" r:id="rId38"/>
    <p:sldId id="960" r:id="rId39"/>
    <p:sldId id="961" r:id="rId40"/>
    <p:sldId id="962" r:id="rId41"/>
    <p:sldId id="964" r:id="rId42"/>
    <p:sldId id="965" r:id="rId43"/>
    <p:sldId id="966" r:id="rId44"/>
    <p:sldId id="96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05" autoAdjust="0"/>
  </p:normalViewPr>
  <p:slideViewPr>
    <p:cSldViewPr snapToGrid="0" showGuides="1">
      <p:cViewPr varScale="1">
        <p:scale>
          <a:sx n="111" d="100"/>
          <a:sy n="111" d="100"/>
        </p:scale>
        <p:origin x="936" y="108"/>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126"/>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7/2/2018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7/2/2018</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a:t>
            </a:fld>
            <a:endParaRPr lang="en-US" dirty="0">
              <a:cs typeface="Arial" pitchFamily="34" charset="0"/>
            </a:endParaRPr>
          </a:p>
        </p:txBody>
      </p:sp>
    </p:spTree>
    <p:extLst>
      <p:ext uri="{BB962C8B-B14F-4D97-AF65-F5344CB8AC3E}">
        <p14:creationId xmlns:p14="http://schemas.microsoft.com/office/powerpoint/2010/main" val="294661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19</a:t>
            </a:fld>
            <a:endParaRPr lang="en-US" dirty="0">
              <a:cs typeface="Arial" pitchFamily="34" charset="0"/>
            </a:endParaRPr>
          </a:p>
        </p:txBody>
      </p:sp>
    </p:spTree>
    <p:extLst>
      <p:ext uri="{BB962C8B-B14F-4D97-AF65-F5344CB8AC3E}">
        <p14:creationId xmlns:p14="http://schemas.microsoft.com/office/powerpoint/2010/main" val="289810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20</a:t>
            </a:fld>
            <a:endParaRPr lang="en-US" dirty="0">
              <a:cs typeface="Arial" pitchFamily="34" charset="0"/>
            </a:endParaRPr>
          </a:p>
        </p:txBody>
      </p:sp>
    </p:spTree>
    <p:extLst>
      <p:ext uri="{BB962C8B-B14F-4D97-AF65-F5344CB8AC3E}">
        <p14:creationId xmlns:p14="http://schemas.microsoft.com/office/powerpoint/2010/main" val="45641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21</a:t>
            </a:fld>
            <a:endParaRPr lang="en-US" dirty="0">
              <a:cs typeface="Arial" pitchFamily="34" charset="0"/>
            </a:endParaRPr>
          </a:p>
        </p:txBody>
      </p:sp>
    </p:spTree>
    <p:extLst>
      <p:ext uri="{BB962C8B-B14F-4D97-AF65-F5344CB8AC3E}">
        <p14:creationId xmlns:p14="http://schemas.microsoft.com/office/powerpoint/2010/main" val="319321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22</a:t>
            </a:fld>
            <a:endParaRPr lang="en-US" dirty="0">
              <a:cs typeface="Arial" pitchFamily="34" charset="0"/>
            </a:endParaRPr>
          </a:p>
        </p:txBody>
      </p:sp>
    </p:spTree>
    <p:extLst>
      <p:ext uri="{BB962C8B-B14F-4D97-AF65-F5344CB8AC3E}">
        <p14:creationId xmlns:p14="http://schemas.microsoft.com/office/powerpoint/2010/main" val="9224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23</a:t>
            </a:fld>
            <a:endParaRPr lang="en-US" dirty="0">
              <a:cs typeface="Arial" pitchFamily="34" charset="0"/>
            </a:endParaRPr>
          </a:p>
        </p:txBody>
      </p:sp>
    </p:spTree>
    <p:extLst>
      <p:ext uri="{BB962C8B-B14F-4D97-AF65-F5344CB8AC3E}">
        <p14:creationId xmlns:p14="http://schemas.microsoft.com/office/powerpoint/2010/main" val="68858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24</a:t>
            </a:fld>
            <a:endParaRPr lang="en-US" dirty="0">
              <a:cs typeface="Arial" pitchFamily="34" charset="0"/>
            </a:endParaRPr>
          </a:p>
        </p:txBody>
      </p:sp>
    </p:spTree>
    <p:extLst>
      <p:ext uri="{BB962C8B-B14F-4D97-AF65-F5344CB8AC3E}">
        <p14:creationId xmlns:p14="http://schemas.microsoft.com/office/powerpoint/2010/main" val="68917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25</a:t>
            </a:fld>
            <a:endParaRPr lang="en-US" dirty="0">
              <a:cs typeface="Arial" pitchFamily="34" charset="0"/>
            </a:endParaRPr>
          </a:p>
        </p:txBody>
      </p:sp>
    </p:spTree>
    <p:extLst>
      <p:ext uri="{BB962C8B-B14F-4D97-AF65-F5344CB8AC3E}">
        <p14:creationId xmlns:p14="http://schemas.microsoft.com/office/powerpoint/2010/main" val="1328019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26</a:t>
            </a:fld>
            <a:endParaRPr lang="en-US" dirty="0">
              <a:cs typeface="Arial" pitchFamily="34" charset="0"/>
            </a:endParaRPr>
          </a:p>
        </p:txBody>
      </p:sp>
    </p:spTree>
    <p:extLst>
      <p:ext uri="{BB962C8B-B14F-4D97-AF65-F5344CB8AC3E}">
        <p14:creationId xmlns:p14="http://schemas.microsoft.com/office/powerpoint/2010/main" val="5936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28</a:t>
            </a:fld>
            <a:endParaRPr lang="en-US" dirty="0">
              <a:cs typeface="Arial" pitchFamily="34" charset="0"/>
            </a:endParaRPr>
          </a:p>
        </p:txBody>
      </p:sp>
    </p:spTree>
    <p:extLst>
      <p:ext uri="{BB962C8B-B14F-4D97-AF65-F5344CB8AC3E}">
        <p14:creationId xmlns:p14="http://schemas.microsoft.com/office/powerpoint/2010/main" val="2766489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29</a:t>
            </a:fld>
            <a:endParaRPr lang="en-US" dirty="0">
              <a:cs typeface="Arial" pitchFamily="34" charset="0"/>
            </a:endParaRPr>
          </a:p>
        </p:txBody>
      </p:sp>
    </p:spTree>
    <p:extLst>
      <p:ext uri="{BB962C8B-B14F-4D97-AF65-F5344CB8AC3E}">
        <p14:creationId xmlns:p14="http://schemas.microsoft.com/office/powerpoint/2010/main" val="2951262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10</a:t>
            </a:fld>
            <a:endParaRPr lang="en-US" dirty="0">
              <a:cs typeface="Arial" pitchFamily="34" charset="0"/>
            </a:endParaRPr>
          </a:p>
        </p:txBody>
      </p:sp>
    </p:spTree>
    <p:extLst>
      <p:ext uri="{BB962C8B-B14F-4D97-AF65-F5344CB8AC3E}">
        <p14:creationId xmlns:p14="http://schemas.microsoft.com/office/powerpoint/2010/main" val="85197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30</a:t>
            </a:fld>
            <a:endParaRPr lang="en-US" dirty="0">
              <a:cs typeface="Arial" pitchFamily="34" charset="0"/>
            </a:endParaRPr>
          </a:p>
        </p:txBody>
      </p:sp>
    </p:spTree>
    <p:extLst>
      <p:ext uri="{BB962C8B-B14F-4D97-AF65-F5344CB8AC3E}">
        <p14:creationId xmlns:p14="http://schemas.microsoft.com/office/powerpoint/2010/main" val="418033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31</a:t>
            </a:fld>
            <a:endParaRPr lang="en-US" dirty="0">
              <a:cs typeface="Arial" pitchFamily="34" charset="0"/>
            </a:endParaRPr>
          </a:p>
        </p:txBody>
      </p:sp>
    </p:spTree>
    <p:extLst>
      <p:ext uri="{BB962C8B-B14F-4D97-AF65-F5344CB8AC3E}">
        <p14:creationId xmlns:p14="http://schemas.microsoft.com/office/powerpoint/2010/main" val="2640263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32</a:t>
            </a:fld>
            <a:endParaRPr lang="en-US" dirty="0">
              <a:cs typeface="Arial" pitchFamily="34" charset="0"/>
            </a:endParaRPr>
          </a:p>
        </p:txBody>
      </p:sp>
    </p:spTree>
    <p:extLst>
      <p:ext uri="{BB962C8B-B14F-4D97-AF65-F5344CB8AC3E}">
        <p14:creationId xmlns:p14="http://schemas.microsoft.com/office/powerpoint/2010/main" val="2521629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33</a:t>
            </a:fld>
            <a:endParaRPr lang="en-US" dirty="0">
              <a:cs typeface="Arial" pitchFamily="34" charset="0"/>
            </a:endParaRPr>
          </a:p>
        </p:txBody>
      </p:sp>
    </p:spTree>
    <p:extLst>
      <p:ext uri="{BB962C8B-B14F-4D97-AF65-F5344CB8AC3E}">
        <p14:creationId xmlns:p14="http://schemas.microsoft.com/office/powerpoint/2010/main" val="1008539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34</a:t>
            </a:fld>
            <a:endParaRPr lang="en-US" dirty="0">
              <a:cs typeface="Arial" pitchFamily="34" charset="0"/>
            </a:endParaRPr>
          </a:p>
        </p:txBody>
      </p:sp>
    </p:spTree>
    <p:extLst>
      <p:ext uri="{BB962C8B-B14F-4D97-AF65-F5344CB8AC3E}">
        <p14:creationId xmlns:p14="http://schemas.microsoft.com/office/powerpoint/2010/main" val="353067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35</a:t>
            </a:fld>
            <a:endParaRPr lang="en-US" dirty="0">
              <a:cs typeface="Arial" pitchFamily="34" charset="0"/>
            </a:endParaRPr>
          </a:p>
        </p:txBody>
      </p:sp>
    </p:spTree>
    <p:extLst>
      <p:ext uri="{BB962C8B-B14F-4D97-AF65-F5344CB8AC3E}">
        <p14:creationId xmlns:p14="http://schemas.microsoft.com/office/powerpoint/2010/main" val="3942747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36</a:t>
            </a:fld>
            <a:endParaRPr lang="en-US" dirty="0">
              <a:cs typeface="Arial" pitchFamily="34" charset="0"/>
            </a:endParaRPr>
          </a:p>
        </p:txBody>
      </p:sp>
    </p:spTree>
    <p:extLst>
      <p:ext uri="{BB962C8B-B14F-4D97-AF65-F5344CB8AC3E}">
        <p14:creationId xmlns:p14="http://schemas.microsoft.com/office/powerpoint/2010/main" val="2189984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37</a:t>
            </a:fld>
            <a:endParaRPr lang="en-US" dirty="0">
              <a:cs typeface="Arial" pitchFamily="34" charset="0"/>
            </a:endParaRPr>
          </a:p>
        </p:txBody>
      </p:sp>
    </p:spTree>
    <p:extLst>
      <p:ext uri="{BB962C8B-B14F-4D97-AF65-F5344CB8AC3E}">
        <p14:creationId xmlns:p14="http://schemas.microsoft.com/office/powerpoint/2010/main" val="1536559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38</a:t>
            </a:fld>
            <a:endParaRPr lang="en-US" dirty="0">
              <a:cs typeface="Arial" pitchFamily="34" charset="0"/>
            </a:endParaRPr>
          </a:p>
        </p:txBody>
      </p:sp>
    </p:spTree>
    <p:extLst>
      <p:ext uri="{BB962C8B-B14F-4D97-AF65-F5344CB8AC3E}">
        <p14:creationId xmlns:p14="http://schemas.microsoft.com/office/powerpoint/2010/main" val="401483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11</a:t>
            </a:fld>
            <a:endParaRPr lang="en-US" dirty="0">
              <a:cs typeface="Arial" pitchFamily="34" charset="0"/>
            </a:endParaRPr>
          </a:p>
        </p:txBody>
      </p:sp>
    </p:spTree>
    <p:extLst>
      <p:ext uri="{BB962C8B-B14F-4D97-AF65-F5344CB8AC3E}">
        <p14:creationId xmlns:p14="http://schemas.microsoft.com/office/powerpoint/2010/main" val="314506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12</a:t>
            </a:fld>
            <a:endParaRPr lang="en-US" dirty="0">
              <a:cs typeface="Arial" pitchFamily="34" charset="0"/>
            </a:endParaRPr>
          </a:p>
        </p:txBody>
      </p:sp>
    </p:spTree>
    <p:extLst>
      <p:ext uri="{BB962C8B-B14F-4D97-AF65-F5344CB8AC3E}">
        <p14:creationId xmlns:p14="http://schemas.microsoft.com/office/powerpoint/2010/main" val="34617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14</a:t>
            </a:fld>
            <a:endParaRPr lang="en-US" dirty="0">
              <a:cs typeface="Arial" pitchFamily="34" charset="0"/>
            </a:endParaRPr>
          </a:p>
        </p:txBody>
      </p:sp>
    </p:spTree>
    <p:extLst>
      <p:ext uri="{BB962C8B-B14F-4D97-AF65-F5344CB8AC3E}">
        <p14:creationId xmlns:p14="http://schemas.microsoft.com/office/powerpoint/2010/main" val="331028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15</a:t>
            </a:fld>
            <a:endParaRPr lang="en-US" dirty="0">
              <a:cs typeface="Arial" pitchFamily="34" charset="0"/>
            </a:endParaRPr>
          </a:p>
        </p:txBody>
      </p:sp>
    </p:spTree>
    <p:extLst>
      <p:ext uri="{BB962C8B-B14F-4D97-AF65-F5344CB8AC3E}">
        <p14:creationId xmlns:p14="http://schemas.microsoft.com/office/powerpoint/2010/main" val="131734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16</a:t>
            </a:fld>
            <a:endParaRPr lang="en-US" dirty="0">
              <a:cs typeface="Arial" pitchFamily="34" charset="0"/>
            </a:endParaRPr>
          </a:p>
        </p:txBody>
      </p:sp>
    </p:spTree>
    <p:extLst>
      <p:ext uri="{BB962C8B-B14F-4D97-AF65-F5344CB8AC3E}">
        <p14:creationId xmlns:p14="http://schemas.microsoft.com/office/powerpoint/2010/main" val="419674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17</a:t>
            </a:fld>
            <a:endParaRPr lang="en-US" dirty="0">
              <a:cs typeface="Arial" pitchFamily="34" charset="0"/>
            </a:endParaRPr>
          </a:p>
        </p:txBody>
      </p:sp>
    </p:spTree>
    <p:extLst>
      <p:ext uri="{BB962C8B-B14F-4D97-AF65-F5344CB8AC3E}">
        <p14:creationId xmlns:p14="http://schemas.microsoft.com/office/powerpoint/2010/main" val="190729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18</a:t>
            </a:fld>
            <a:endParaRPr lang="en-US" dirty="0">
              <a:cs typeface="Arial" pitchFamily="34" charset="0"/>
            </a:endParaRPr>
          </a:p>
        </p:txBody>
      </p:sp>
    </p:spTree>
    <p:extLst>
      <p:ext uri="{BB962C8B-B14F-4D97-AF65-F5344CB8AC3E}">
        <p14:creationId xmlns:p14="http://schemas.microsoft.com/office/powerpoint/2010/main" val="2686638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394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7"/>
          <p:cNvSpPr/>
          <p:nvPr/>
        </p:nvSpPr>
        <p:spPr>
          <a:xfrm>
            <a:off x="0" y="55935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Rectangle 1"/>
          <p:cNvSpPr/>
          <p:nvPr/>
        </p:nvSpPr>
        <p:spPr>
          <a:xfrm>
            <a:off x="0" y="4931657"/>
            <a:ext cx="9144000" cy="928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64008" y="5000647"/>
            <a:ext cx="8993876" cy="767919"/>
          </a:xfrm>
        </p:spPr>
        <p:txBody>
          <a:bodyPr>
            <a:noAutofit/>
          </a:bodyPr>
          <a:lstStyle/>
          <a:p>
            <a:pPr algn="ctr"/>
            <a:r>
              <a:rPr lang="en-US" sz="3000" dirty="0">
                <a:solidFill>
                  <a:schemeClr val="bg1"/>
                </a:solidFill>
              </a:rPr>
              <a:t>Acquisitions of E-Resources </a:t>
            </a:r>
            <a:r>
              <a:rPr lang="en-US" sz="3000" dirty="0" smtClean="0">
                <a:solidFill>
                  <a:schemeClr val="bg1"/>
                </a:solidFill>
              </a:rPr>
              <a:t/>
            </a:r>
            <a:br>
              <a:rPr lang="en-US" sz="3000" dirty="0" smtClean="0">
                <a:solidFill>
                  <a:schemeClr val="bg1"/>
                </a:solidFill>
              </a:rPr>
            </a:br>
            <a:r>
              <a:rPr lang="en-US" sz="3000" dirty="0" smtClean="0">
                <a:solidFill>
                  <a:schemeClr val="bg1"/>
                </a:solidFill>
              </a:rPr>
              <a:t>done entirely in </a:t>
            </a:r>
            <a:r>
              <a:rPr lang="en-US" sz="3000" dirty="0">
                <a:solidFill>
                  <a:schemeClr val="bg1"/>
                </a:solidFill>
              </a:rPr>
              <a:t>the network zone</a:t>
            </a:r>
          </a:p>
        </p:txBody>
      </p:sp>
      <p:sp>
        <p:nvSpPr>
          <p:cNvPr id="12" name="מציין מיקום טקסט 4"/>
          <p:cNvSpPr txBox="1">
            <a:spLocks/>
          </p:cNvSpPr>
          <p:nvPr/>
        </p:nvSpPr>
        <p:spPr>
          <a:xfrm>
            <a:off x="143691" y="6162097"/>
            <a:ext cx="5053993" cy="468651"/>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smtClean="0"/>
              <a:t>Yoel Kortick.  Senior Librarian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380" y="5942481"/>
            <a:ext cx="1609483" cy="664522"/>
          </a:xfrm>
          <a:prstGeom prst="rect">
            <a:avLst/>
          </a:prstGeom>
        </p:spPr>
      </p:pic>
      <p:sp>
        <p:nvSpPr>
          <p:cNvPr id="4" name="TextBox 3"/>
          <p:cNvSpPr txBox="1"/>
          <p:nvPr/>
        </p:nvSpPr>
        <p:spPr>
          <a:xfrm>
            <a:off x="0" y="6658180"/>
            <a:ext cx="4846320" cy="184666"/>
          </a:xfrm>
          <a:prstGeom prst="rect">
            <a:avLst/>
          </a:prstGeom>
          <a:noFill/>
        </p:spPr>
        <p:txBody>
          <a:bodyPr wrap="square" rtlCol="0">
            <a:spAutoFit/>
          </a:bodyPr>
          <a:lstStyle/>
          <a:p>
            <a:r>
              <a:rPr lang="en-US" sz="600" dirty="0">
                <a:solidFill>
                  <a:schemeClr val="bg1"/>
                </a:solidFill>
              </a:rPr>
              <a:t>http://www.julac.org/</a:t>
            </a:r>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 y="0"/>
            <a:ext cx="9144000" cy="23346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0" y="2375353"/>
            <a:ext cx="2534004" cy="714475"/>
          </a:xfrm>
          <a:prstGeom prst="rect">
            <a:avLst/>
          </a:prstGeom>
        </p:spPr>
      </p:pic>
      <p:pic>
        <p:nvPicPr>
          <p:cNvPr id="16" name="Picture 15"/>
          <p:cNvPicPr>
            <a:picLocks noChangeAspect="1"/>
          </p:cNvPicPr>
          <p:nvPr/>
        </p:nvPicPr>
        <p:blipFill>
          <a:blip r:embed="rId5"/>
          <a:stretch>
            <a:fillRect/>
          </a:stretch>
        </p:blipFill>
        <p:spPr>
          <a:xfrm>
            <a:off x="2534004" y="2442802"/>
            <a:ext cx="2133898" cy="628738"/>
          </a:xfrm>
          <a:prstGeom prst="rect">
            <a:avLst/>
          </a:prstGeom>
        </p:spPr>
      </p:pic>
      <p:pic>
        <p:nvPicPr>
          <p:cNvPr id="17" name="Picture 16"/>
          <p:cNvPicPr>
            <a:picLocks noChangeAspect="1"/>
          </p:cNvPicPr>
          <p:nvPr/>
        </p:nvPicPr>
        <p:blipFill>
          <a:blip r:embed="rId6"/>
          <a:stretch>
            <a:fillRect/>
          </a:stretch>
        </p:blipFill>
        <p:spPr>
          <a:xfrm>
            <a:off x="5384328" y="2488931"/>
            <a:ext cx="2495898" cy="590632"/>
          </a:xfrm>
          <a:prstGeom prst="rect">
            <a:avLst/>
          </a:prstGeom>
        </p:spPr>
      </p:pic>
      <p:pic>
        <p:nvPicPr>
          <p:cNvPr id="18" name="Picture 17"/>
          <p:cNvPicPr>
            <a:picLocks noChangeAspect="1"/>
          </p:cNvPicPr>
          <p:nvPr/>
        </p:nvPicPr>
        <p:blipFill>
          <a:blip r:embed="rId7"/>
          <a:stretch>
            <a:fillRect/>
          </a:stretch>
        </p:blipFill>
        <p:spPr>
          <a:xfrm>
            <a:off x="54864" y="3184448"/>
            <a:ext cx="2143424" cy="724001"/>
          </a:xfrm>
          <a:prstGeom prst="rect">
            <a:avLst/>
          </a:prstGeom>
        </p:spPr>
      </p:pic>
      <p:pic>
        <p:nvPicPr>
          <p:cNvPr id="19" name="Picture 18"/>
          <p:cNvPicPr>
            <a:picLocks noChangeAspect="1"/>
          </p:cNvPicPr>
          <p:nvPr/>
        </p:nvPicPr>
        <p:blipFill>
          <a:blip r:embed="rId8"/>
          <a:stretch>
            <a:fillRect/>
          </a:stretch>
        </p:blipFill>
        <p:spPr>
          <a:xfrm>
            <a:off x="2596911" y="3133476"/>
            <a:ext cx="2505425" cy="828791"/>
          </a:xfrm>
          <a:prstGeom prst="rect">
            <a:avLst/>
          </a:prstGeom>
        </p:spPr>
      </p:pic>
      <p:pic>
        <p:nvPicPr>
          <p:cNvPr id="20" name="Picture 19"/>
          <p:cNvPicPr>
            <a:picLocks noChangeAspect="1"/>
          </p:cNvPicPr>
          <p:nvPr/>
        </p:nvPicPr>
        <p:blipFill>
          <a:blip r:embed="rId9"/>
          <a:stretch>
            <a:fillRect/>
          </a:stretch>
        </p:blipFill>
        <p:spPr>
          <a:xfrm>
            <a:off x="5384328" y="3156643"/>
            <a:ext cx="2638793" cy="828791"/>
          </a:xfrm>
          <a:prstGeom prst="rect">
            <a:avLst/>
          </a:prstGeom>
        </p:spPr>
      </p:pic>
      <p:pic>
        <p:nvPicPr>
          <p:cNvPr id="21" name="Picture 20"/>
          <p:cNvPicPr>
            <a:picLocks noChangeAspect="1"/>
          </p:cNvPicPr>
          <p:nvPr/>
        </p:nvPicPr>
        <p:blipFill>
          <a:blip r:embed="rId10"/>
          <a:stretch>
            <a:fillRect/>
          </a:stretch>
        </p:blipFill>
        <p:spPr>
          <a:xfrm>
            <a:off x="27432" y="3972347"/>
            <a:ext cx="1752845" cy="685896"/>
          </a:xfrm>
          <a:prstGeom prst="rect">
            <a:avLst/>
          </a:prstGeom>
        </p:spPr>
      </p:pic>
      <p:pic>
        <p:nvPicPr>
          <p:cNvPr id="22" name="Picture 21"/>
          <p:cNvPicPr>
            <a:picLocks noChangeAspect="1"/>
          </p:cNvPicPr>
          <p:nvPr/>
        </p:nvPicPr>
        <p:blipFill>
          <a:blip r:embed="rId11"/>
          <a:stretch>
            <a:fillRect/>
          </a:stretch>
        </p:blipFill>
        <p:spPr>
          <a:xfrm>
            <a:off x="2596911" y="3967145"/>
            <a:ext cx="2029108" cy="657317"/>
          </a:xfrm>
          <a:prstGeom prst="rect">
            <a:avLst/>
          </a:prstGeom>
        </p:spPr>
      </p:pic>
    </p:spTree>
    <p:extLst>
      <p:ext uri="{BB962C8B-B14F-4D97-AF65-F5344CB8AC3E}">
        <p14:creationId xmlns:p14="http://schemas.microsoft.com/office/powerpoint/2010/main" val="3686498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4045" y="2743969"/>
            <a:ext cx="8229600" cy="2876365"/>
          </a:xfrm>
          <a:prstGeom prst="rect">
            <a:avLst/>
          </a:prstGeom>
          <a:ln>
            <a:solidFill>
              <a:schemeClr val="accent1"/>
            </a:solidFill>
          </a:ln>
        </p:spPr>
      </p:pic>
      <p:sp>
        <p:nvSpPr>
          <p:cNvPr id="2" name="TextBox 1"/>
          <p:cNvSpPr txBox="1"/>
          <p:nvPr/>
        </p:nvSpPr>
        <p:spPr>
          <a:xfrm>
            <a:off x="188949" y="817459"/>
            <a:ext cx="8717936" cy="1102782"/>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We will use </a:t>
            </a:r>
            <a:r>
              <a:rPr lang="en-US" sz="2400" b="1" dirty="0" smtClean="0">
                <a:solidFill>
                  <a:schemeClr val="tx1"/>
                </a:solidFill>
              </a:rPr>
              <a:t>license</a:t>
            </a:r>
            <a:r>
              <a:rPr lang="en-US" sz="2400" dirty="0" smtClean="0">
                <a:solidFill>
                  <a:schemeClr val="tx1"/>
                </a:solidFill>
              </a:rPr>
              <a:t> </a:t>
            </a:r>
            <a:r>
              <a:rPr lang="en-US" sz="2400" dirty="0" smtClean="0">
                <a:solidFill>
                  <a:schemeClr val="tx1"/>
                </a:solidFill>
              </a:rPr>
              <a:t>“HK </a:t>
            </a:r>
            <a:r>
              <a:rPr lang="en-US" sz="2400" dirty="0" smtClean="0">
                <a:solidFill>
                  <a:schemeClr val="tx1"/>
                </a:solidFill>
              </a:rPr>
              <a:t>Resources Ltd</a:t>
            </a:r>
            <a:r>
              <a:rPr lang="en-US" sz="2400" dirty="0" smtClean="0">
                <a:solidFill>
                  <a:schemeClr val="tx1"/>
                </a:solidFill>
              </a:rPr>
              <a:t>.”  </a:t>
            </a:r>
            <a:endParaRPr lang="en-US" sz="2400" dirty="0" smtClean="0">
              <a:solidFill>
                <a:schemeClr val="tx1"/>
              </a:solidFill>
            </a:endParaRPr>
          </a:p>
          <a:p>
            <a:r>
              <a:rPr lang="en-US" sz="2400" dirty="0" smtClean="0">
                <a:solidFill>
                  <a:schemeClr val="tx1"/>
                </a:solidFill>
              </a:rPr>
              <a:t>It does not matter whether or not the license is shared because it is created in and used by the network institution. </a:t>
            </a:r>
            <a:endParaRPr lang="en-GB" sz="2400" b="0" dirty="0">
              <a:solidFill>
                <a:schemeClr val="tx1"/>
              </a:solidFill>
            </a:endParaRPr>
          </a:p>
        </p:txBody>
      </p:sp>
      <p:sp>
        <p:nvSpPr>
          <p:cNvPr id="12" name="Title 4"/>
          <p:cNvSpPr>
            <a:spLocks noGrp="1"/>
          </p:cNvSpPr>
          <p:nvPr>
            <p:ph type="title"/>
          </p:nvPr>
        </p:nvSpPr>
        <p:spPr>
          <a:xfrm>
            <a:off x="414045" y="18352"/>
            <a:ext cx="8282085" cy="633250"/>
          </a:xfrm>
        </p:spPr>
        <p:txBody>
          <a:bodyPr>
            <a:normAutofit/>
          </a:bodyPr>
          <a:lstStyle/>
          <a:p>
            <a:r>
              <a:rPr lang="en-US" dirty="0" smtClean="0"/>
              <a:t>The license, vendor and fund</a:t>
            </a:r>
            <a:endParaRPr lang="en-US" sz="3600" dirty="0"/>
          </a:p>
        </p:txBody>
      </p:sp>
      <p:sp>
        <p:nvSpPr>
          <p:cNvPr id="4" name="Rectangle 3"/>
          <p:cNvSpPr/>
          <p:nvPr/>
        </p:nvSpPr>
        <p:spPr>
          <a:xfrm>
            <a:off x="478150" y="3062127"/>
            <a:ext cx="1162595" cy="23513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495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2689" y="1968034"/>
            <a:ext cx="8961120" cy="4450444"/>
          </a:xfrm>
          <a:prstGeom prst="rect">
            <a:avLst/>
          </a:prstGeom>
          <a:ln>
            <a:solidFill>
              <a:schemeClr val="accent1"/>
            </a:solidFill>
          </a:ln>
        </p:spPr>
      </p:pic>
      <p:sp>
        <p:nvSpPr>
          <p:cNvPr id="2" name="TextBox 1"/>
          <p:cNvSpPr txBox="1"/>
          <p:nvPr/>
        </p:nvSpPr>
        <p:spPr>
          <a:xfrm>
            <a:off x="188949" y="739081"/>
            <a:ext cx="8717936" cy="108971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We will use </a:t>
            </a:r>
            <a:r>
              <a:rPr lang="en-US" sz="2400" b="1" dirty="0" smtClean="0">
                <a:solidFill>
                  <a:schemeClr val="tx1"/>
                </a:solidFill>
              </a:rPr>
              <a:t>vendor</a:t>
            </a:r>
            <a:r>
              <a:rPr lang="en-US" sz="2400" dirty="0" smtClean="0">
                <a:solidFill>
                  <a:schemeClr val="tx1"/>
                </a:solidFill>
              </a:rPr>
              <a:t> “John Jones Publishing”.</a:t>
            </a:r>
          </a:p>
          <a:p>
            <a:r>
              <a:rPr lang="en-US" sz="2400" b="0" dirty="0" smtClean="0">
                <a:solidFill>
                  <a:schemeClr val="tx1"/>
                </a:solidFill>
              </a:rPr>
              <a:t>Note that it is valid for </a:t>
            </a:r>
            <a:r>
              <a:rPr lang="en-US" sz="2400" b="0" dirty="0" smtClean="0">
                <a:solidFill>
                  <a:schemeClr val="tx1"/>
                </a:solidFill>
              </a:rPr>
              <a:t>“</a:t>
            </a:r>
            <a:r>
              <a:rPr lang="en-US" sz="2400" b="0" dirty="0" smtClean="0">
                <a:solidFill>
                  <a:schemeClr val="tx1"/>
                </a:solidFill>
              </a:rPr>
              <a:t>Ex Libris University Consortium”, which is the name of the network institution.</a:t>
            </a:r>
            <a:endParaRPr lang="en-GB" sz="2400" b="0" dirty="0"/>
          </a:p>
        </p:txBody>
      </p:sp>
      <p:sp>
        <p:nvSpPr>
          <p:cNvPr id="5" name="Rectangle 4"/>
          <p:cNvSpPr/>
          <p:nvPr/>
        </p:nvSpPr>
        <p:spPr bwMode="auto">
          <a:xfrm>
            <a:off x="513035" y="4550804"/>
            <a:ext cx="2074889" cy="26273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itle 4"/>
          <p:cNvSpPr>
            <a:spLocks noGrp="1"/>
          </p:cNvSpPr>
          <p:nvPr>
            <p:ph type="title"/>
          </p:nvPr>
        </p:nvSpPr>
        <p:spPr>
          <a:xfrm>
            <a:off x="414045" y="18352"/>
            <a:ext cx="8282085" cy="633250"/>
          </a:xfrm>
        </p:spPr>
        <p:txBody>
          <a:bodyPr/>
          <a:lstStyle/>
          <a:p>
            <a:r>
              <a:rPr lang="en-US" dirty="0" smtClean="0"/>
              <a:t>The license, vendor and fund</a:t>
            </a:r>
            <a:endParaRPr lang="en-US" sz="3600" dirty="0"/>
          </a:p>
        </p:txBody>
      </p:sp>
    </p:spTree>
    <p:extLst>
      <p:ext uri="{BB962C8B-B14F-4D97-AF65-F5344CB8AC3E}">
        <p14:creationId xmlns:p14="http://schemas.microsoft.com/office/powerpoint/2010/main" val="244551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4609" y="2239972"/>
            <a:ext cx="8961120" cy="3856855"/>
          </a:xfrm>
          <a:prstGeom prst="rect">
            <a:avLst/>
          </a:prstGeom>
          <a:ln>
            <a:solidFill>
              <a:schemeClr val="accent1"/>
            </a:solidFill>
          </a:ln>
        </p:spPr>
      </p:pic>
      <p:sp>
        <p:nvSpPr>
          <p:cNvPr id="2" name="TextBox 1"/>
          <p:cNvSpPr txBox="1"/>
          <p:nvPr/>
        </p:nvSpPr>
        <p:spPr>
          <a:xfrm>
            <a:off x="188949" y="739081"/>
            <a:ext cx="8717936" cy="1193236"/>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We will use </a:t>
            </a:r>
            <a:r>
              <a:rPr lang="en-US" sz="2400" b="1" dirty="0" smtClean="0">
                <a:solidFill>
                  <a:schemeClr val="tx1"/>
                </a:solidFill>
              </a:rPr>
              <a:t>fund</a:t>
            </a:r>
            <a:r>
              <a:rPr lang="en-US" sz="2400" dirty="0" smtClean="0">
                <a:solidFill>
                  <a:schemeClr val="tx1"/>
                </a:solidFill>
              </a:rPr>
              <a:t> “Gender Studies”.</a:t>
            </a:r>
          </a:p>
          <a:p>
            <a:r>
              <a:rPr lang="en-US" sz="2400" dirty="0">
                <a:solidFill>
                  <a:schemeClr val="tx1"/>
                </a:solidFill>
              </a:rPr>
              <a:t>Note that it is </a:t>
            </a:r>
            <a:r>
              <a:rPr lang="en-US" sz="2400" dirty="0" smtClean="0">
                <a:solidFill>
                  <a:schemeClr val="tx1"/>
                </a:solidFill>
              </a:rPr>
              <a:t>available </a:t>
            </a:r>
            <a:r>
              <a:rPr lang="en-US" sz="2400" dirty="0">
                <a:solidFill>
                  <a:schemeClr val="tx1"/>
                </a:solidFill>
              </a:rPr>
              <a:t>for library “Ex Libris University Consortium”, which is the name of the network institution</a:t>
            </a:r>
            <a:r>
              <a:rPr lang="en-US" sz="2400" dirty="0" smtClean="0">
                <a:solidFill>
                  <a:schemeClr val="tx1"/>
                </a:solidFill>
              </a:rPr>
              <a:t>.</a:t>
            </a:r>
            <a:endParaRPr lang="en-GB" sz="2400" b="0" dirty="0"/>
          </a:p>
        </p:txBody>
      </p:sp>
      <p:sp>
        <p:nvSpPr>
          <p:cNvPr id="12" name="Title 4"/>
          <p:cNvSpPr>
            <a:spLocks noGrp="1"/>
          </p:cNvSpPr>
          <p:nvPr>
            <p:ph type="title"/>
          </p:nvPr>
        </p:nvSpPr>
        <p:spPr>
          <a:xfrm>
            <a:off x="414045" y="18352"/>
            <a:ext cx="8282085" cy="633250"/>
          </a:xfrm>
        </p:spPr>
        <p:txBody>
          <a:bodyPr/>
          <a:lstStyle/>
          <a:p>
            <a:r>
              <a:rPr lang="en-US" dirty="0" smtClean="0"/>
              <a:t>The license, vendor and fund</a:t>
            </a:r>
            <a:endParaRPr lang="en-US" sz="3600" dirty="0"/>
          </a:p>
        </p:txBody>
      </p:sp>
      <p:sp>
        <p:nvSpPr>
          <p:cNvPr id="6" name="Rectangle 5"/>
          <p:cNvSpPr/>
          <p:nvPr/>
        </p:nvSpPr>
        <p:spPr bwMode="auto">
          <a:xfrm>
            <a:off x="763201" y="4412782"/>
            <a:ext cx="2074889" cy="26273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8205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a:t>Prerequisite library in the network institution</a:t>
            </a:r>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The license, vendor and fund</a:t>
            </a:r>
            <a:endParaRPr lang="en-US" sz="3200" dirty="0"/>
          </a:p>
        </p:txBody>
      </p:sp>
      <p:sp>
        <p:nvSpPr>
          <p:cNvPr id="24" name="Rectangle 23"/>
          <p:cNvSpPr/>
          <p:nvPr/>
        </p:nvSpPr>
        <p:spPr>
          <a:xfrm>
            <a:off x="1370973" y="4283981"/>
            <a:ext cx="7565993"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The ordered activated resource in discovery</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Creating and processing the order in the network institution</a:t>
            </a:r>
            <a:endParaRPr lang="en-US" sz="2400" dirty="0"/>
          </a:p>
        </p:txBody>
      </p:sp>
    </p:spTree>
    <p:extLst>
      <p:ext uri="{BB962C8B-B14F-4D97-AF65-F5344CB8AC3E}">
        <p14:creationId xmlns:p14="http://schemas.microsoft.com/office/powerpoint/2010/main" val="61117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4609" y="2935049"/>
            <a:ext cx="8961120" cy="2226408"/>
          </a:xfrm>
          <a:prstGeom prst="rect">
            <a:avLst/>
          </a:prstGeom>
          <a:ln>
            <a:solidFill>
              <a:schemeClr val="accent1"/>
            </a:solidFill>
          </a:ln>
        </p:spPr>
      </p:pic>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In </a:t>
            </a:r>
            <a:r>
              <a:rPr lang="en-US" sz="2400" b="0" dirty="0" smtClean="0">
                <a:solidFill>
                  <a:schemeClr val="tx1"/>
                </a:solidFill>
              </a:rPr>
              <a:t>this example the network institution will </a:t>
            </a:r>
            <a:r>
              <a:rPr lang="en-US" sz="2400" dirty="0">
                <a:solidFill>
                  <a:schemeClr val="tx1"/>
                </a:solidFill>
              </a:rPr>
              <a:t>order portfolio “</a:t>
            </a:r>
            <a:r>
              <a:rPr lang="en-US" sz="2400" dirty="0" err="1">
                <a:solidFill>
                  <a:schemeClr val="tx1"/>
                </a:solidFill>
              </a:rPr>
              <a:t>Wau</a:t>
            </a:r>
            <a:r>
              <a:rPr lang="en-US" sz="2400" dirty="0">
                <a:solidFill>
                  <a:schemeClr val="tx1"/>
                </a:solidFill>
              </a:rPr>
              <a:t>-bun The early day in the </a:t>
            </a:r>
            <a:r>
              <a:rPr lang="en-US" sz="2400" dirty="0" smtClean="0">
                <a:solidFill>
                  <a:schemeClr val="tx1"/>
                </a:solidFill>
              </a:rPr>
              <a:t>Northwest” from “Alexander </a:t>
            </a:r>
            <a:r>
              <a:rPr lang="en-US" sz="2400" dirty="0">
                <a:solidFill>
                  <a:schemeClr val="tx1"/>
                </a:solidFill>
              </a:rPr>
              <a:t>Street </a:t>
            </a:r>
            <a:r>
              <a:rPr lang="en-US" sz="2400" dirty="0" smtClean="0">
                <a:solidFill>
                  <a:schemeClr val="tx1"/>
                </a:solidFill>
              </a:rPr>
              <a:t>Drama” from the Community Zone.</a:t>
            </a:r>
          </a:p>
          <a:p>
            <a:r>
              <a:rPr lang="en-US" sz="2400" b="0" dirty="0" smtClean="0">
                <a:solidFill>
                  <a:schemeClr val="tx1"/>
                </a:solidFill>
              </a:rPr>
              <a:t>Staff user is logged into network zone institution, searches the community, and clicks “order”.</a:t>
            </a:r>
            <a:endParaRPr lang="en-US" sz="2400" b="0" dirty="0" smtClean="0">
              <a:solidFill>
                <a:schemeClr val="tx1"/>
              </a:solidFill>
            </a:endParaRPr>
          </a:p>
        </p:txBody>
      </p:sp>
      <p:sp>
        <p:nvSpPr>
          <p:cNvPr id="4"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7" name="Rectangle 6"/>
          <p:cNvSpPr/>
          <p:nvPr/>
        </p:nvSpPr>
        <p:spPr>
          <a:xfrm>
            <a:off x="8445260" y="4223494"/>
            <a:ext cx="336677"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8136" y="3624408"/>
            <a:ext cx="741872"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950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28879" y="2259874"/>
            <a:ext cx="7397748" cy="2484654"/>
          </a:xfrm>
          <a:prstGeom prst="rect">
            <a:avLst/>
          </a:prstGeom>
          <a:ln>
            <a:solidFill>
              <a:schemeClr val="accent1"/>
            </a:solidFill>
          </a:ln>
        </p:spPr>
      </p:pic>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POL owner is the library we created for the purposes of creating POLs for electronic resources in the network institution</a:t>
            </a:r>
            <a:endParaRPr lang="en-US" sz="2400" b="0" dirty="0" smtClean="0">
              <a:solidFill>
                <a:schemeClr val="tx1"/>
              </a:solidFill>
            </a:endParaRPr>
          </a:p>
        </p:txBody>
      </p:sp>
      <p:sp>
        <p:nvSpPr>
          <p:cNvPr id="4"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7" name="Rectangle 6"/>
          <p:cNvSpPr/>
          <p:nvPr/>
        </p:nvSpPr>
        <p:spPr>
          <a:xfrm>
            <a:off x="2424023" y="3907766"/>
            <a:ext cx="3183147" cy="353683"/>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052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997" y="1957501"/>
            <a:ext cx="8961120" cy="2567203"/>
          </a:xfrm>
          <a:prstGeom prst="rect">
            <a:avLst/>
          </a:prstGeom>
          <a:ln>
            <a:solidFill>
              <a:schemeClr val="accent1"/>
            </a:solidFill>
          </a:ln>
        </p:spPr>
      </p:pic>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From within the POL we can already edit the electronic inventory to apply the group settings</a:t>
            </a:r>
            <a:endParaRPr lang="en-GB" sz="2400" b="0" dirty="0">
              <a:solidFill>
                <a:schemeClr val="tx1"/>
              </a:solidFill>
            </a:endParaRPr>
          </a:p>
        </p:txBody>
      </p:sp>
      <p:sp>
        <p:nvSpPr>
          <p:cNvPr id="5" name="Rectangle 4"/>
          <p:cNvSpPr/>
          <p:nvPr/>
        </p:nvSpPr>
        <p:spPr bwMode="auto">
          <a:xfrm>
            <a:off x="7762588" y="4119276"/>
            <a:ext cx="465561" cy="21203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6" name="TextBox 5"/>
          <p:cNvSpPr txBox="1"/>
          <p:nvPr/>
        </p:nvSpPr>
        <p:spPr>
          <a:xfrm>
            <a:off x="2967173" y="4873669"/>
            <a:ext cx="3331028" cy="923330"/>
          </a:xfrm>
          <a:prstGeom prst="rect">
            <a:avLst/>
          </a:prstGeom>
          <a:solidFill>
            <a:schemeClr val="bg1"/>
          </a:solidFill>
          <a:ln>
            <a:solidFill>
              <a:schemeClr val="accent1"/>
            </a:solidFill>
          </a:ln>
        </p:spPr>
        <p:txBody>
          <a:bodyPr wrap="square" rtlCol="0">
            <a:spAutoFit/>
          </a:bodyPr>
          <a:lstStyle/>
          <a:p>
            <a:r>
              <a:rPr lang="en-US" dirty="0" smtClean="0"/>
              <a:t>Edit the electronic inventory from here, apply the group settings, and return to the POL</a:t>
            </a:r>
            <a:endParaRPr lang="en-US" dirty="0"/>
          </a:p>
        </p:txBody>
      </p:sp>
      <p:cxnSp>
        <p:nvCxnSpPr>
          <p:cNvPr id="10" name="Straight Arrow Connector 9"/>
          <p:cNvCxnSpPr/>
          <p:nvPr/>
        </p:nvCxnSpPr>
        <p:spPr>
          <a:xfrm flipV="1">
            <a:off x="5242148" y="4285841"/>
            <a:ext cx="2325188" cy="39189"/>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63324" y="4325030"/>
            <a:ext cx="378824" cy="548639"/>
          </a:xfrm>
          <a:prstGeom prst="line">
            <a:avLst/>
          </a:prstGeom>
          <a:ln w="38100">
            <a:solidFill>
              <a:srgbClr val="EE3A4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58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7170" y="1891025"/>
            <a:ext cx="8961120" cy="2280404"/>
          </a:xfrm>
          <a:prstGeom prst="rect">
            <a:avLst/>
          </a:prstGeom>
          <a:ln>
            <a:solidFill>
              <a:schemeClr val="accent1"/>
            </a:solidFill>
          </a:ln>
        </p:spPr>
      </p:pic>
      <p:sp>
        <p:nvSpPr>
          <p:cNvPr id="2" name="TextBox 1"/>
          <p:cNvSpPr txBox="1"/>
          <p:nvPr/>
        </p:nvSpPr>
        <p:spPr>
          <a:xfrm>
            <a:off x="188949" y="817459"/>
            <a:ext cx="8717936" cy="64040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Add the group settings to the electronic inventory</a:t>
            </a:r>
            <a:endParaRPr lang="en-US" sz="2400" dirty="0">
              <a:solidFill>
                <a:schemeClr val="tx1"/>
              </a:solidFill>
            </a:endParaRPr>
          </a:p>
          <a:p>
            <a:endParaRPr lang="en-GB" sz="2400" b="0" dirty="0">
              <a:solidFill>
                <a:schemeClr val="tx1"/>
              </a:solidFill>
            </a:endParaRPr>
          </a:p>
        </p:txBody>
      </p:sp>
      <p:sp>
        <p:nvSpPr>
          <p:cNvPr id="7"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4" name="Rectangle 3"/>
          <p:cNvSpPr/>
          <p:nvPr/>
        </p:nvSpPr>
        <p:spPr>
          <a:xfrm>
            <a:off x="2777683" y="3022449"/>
            <a:ext cx="767774" cy="300446"/>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3040" y="3322895"/>
            <a:ext cx="1150024" cy="300446"/>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654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23690" y="1998945"/>
            <a:ext cx="5388902" cy="4383062"/>
          </a:xfrm>
          <a:prstGeom prst="rect">
            <a:avLst/>
          </a:prstGeom>
          <a:ln>
            <a:solidFill>
              <a:schemeClr val="accent1"/>
            </a:solidFill>
          </a:ln>
        </p:spPr>
      </p:pic>
      <p:sp>
        <p:nvSpPr>
          <p:cNvPr id="2" name="TextBox 1"/>
          <p:cNvSpPr txBox="1"/>
          <p:nvPr/>
        </p:nvSpPr>
        <p:spPr>
          <a:xfrm>
            <a:off x="188949" y="817459"/>
            <a:ext cx="8717936" cy="81293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We will add group </a:t>
            </a:r>
            <a:r>
              <a:rPr lang="en-US" sz="2400" b="0" dirty="0" err="1" smtClean="0">
                <a:solidFill>
                  <a:schemeClr val="tx1"/>
                </a:solidFill>
              </a:rPr>
              <a:t>AlmaUandOpenUandUofK</a:t>
            </a:r>
            <a:r>
              <a:rPr lang="en-US" sz="2400" b="0" dirty="0" smtClean="0">
                <a:solidFill>
                  <a:schemeClr val="tx1"/>
                </a:solidFill>
              </a:rPr>
              <a:t> which includes all three of the member institutions </a:t>
            </a:r>
            <a:endParaRPr lang="en-US" sz="2400" b="0" dirty="0" smtClean="0">
              <a:solidFill>
                <a:schemeClr val="tx1"/>
              </a:solidFill>
            </a:endParaRPr>
          </a:p>
          <a:p>
            <a:endParaRPr lang="en-GB" sz="2400" b="0" dirty="0">
              <a:solidFill>
                <a:schemeClr val="tx1"/>
              </a:solidFill>
            </a:endParaRPr>
          </a:p>
        </p:txBody>
      </p:sp>
      <p:sp>
        <p:nvSpPr>
          <p:cNvPr id="5" name="Rectangle 4"/>
          <p:cNvSpPr/>
          <p:nvPr/>
        </p:nvSpPr>
        <p:spPr bwMode="auto">
          <a:xfrm>
            <a:off x="2763407" y="2404297"/>
            <a:ext cx="1067422" cy="28563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10" name="Rectangle 9"/>
          <p:cNvSpPr/>
          <p:nvPr/>
        </p:nvSpPr>
        <p:spPr bwMode="auto">
          <a:xfrm>
            <a:off x="6778881" y="6043106"/>
            <a:ext cx="533711" cy="28563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731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3235" y="1490668"/>
            <a:ext cx="8961120" cy="2734582"/>
          </a:xfrm>
          <a:prstGeom prst="rect">
            <a:avLst/>
          </a:prstGeom>
          <a:ln>
            <a:solidFill>
              <a:schemeClr val="accent1"/>
            </a:solidFill>
          </a:ln>
        </p:spPr>
      </p:pic>
      <p:sp>
        <p:nvSpPr>
          <p:cNvPr id="2" name="TextBox 1"/>
          <p:cNvSpPr txBox="1"/>
          <p:nvPr/>
        </p:nvSpPr>
        <p:spPr>
          <a:xfrm>
            <a:off x="188949" y="834712"/>
            <a:ext cx="8717936" cy="81293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group setting has been added and we will save.</a:t>
            </a:r>
            <a:endParaRPr lang="en-GB" sz="2400" b="0" dirty="0">
              <a:solidFill>
                <a:schemeClr val="tx1"/>
              </a:solidFill>
            </a:endParaRPr>
          </a:p>
        </p:txBody>
      </p:sp>
      <p:sp>
        <p:nvSpPr>
          <p:cNvPr id="5" name="Rectangle 4"/>
          <p:cNvSpPr/>
          <p:nvPr/>
        </p:nvSpPr>
        <p:spPr bwMode="auto">
          <a:xfrm>
            <a:off x="2823792" y="3068531"/>
            <a:ext cx="721665" cy="28563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10" name="Rectangle 9"/>
          <p:cNvSpPr/>
          <p:nvPr/>
        </p:nvSpPr>
        <p:spPr bwMode="auto">
          <a:xfrm>
            <a:off x="188949" y="3834744"/>
            <a:ext cx="3537662" cy="32318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8600536" y="1497895"/>
            <a:ext cx="420771" cy="30502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48484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smtClean="0"/>
              <a:t>Adding the shared license in Network Zone</a:t>
            </a:r>
            <a:endParaRPr lang="en-US" sz="2400" dirty="0"/>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The license, vendor and fund</a:t>
            </a:r>
            <a:endParaRPr lang="en-US" sz="3200" dirty="0"/>
          </a:p>
        </p:txBody>
      </p:sp>
      <p:sp>
        <p:nvSpPr>
          <p:cNvPr id="24" name="Rectangle 23"/>
          <p:cNvSpPr/>
          <p:nvPr/>
        </p:nvSpPr>
        <p:spPr>
          <a:xfrm>
            <a:off x="1370973" y="1083575"/>
            <a:ext cx="6517727"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The ordered activated resource in discovery</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Creating and processing the order in the network institution</a:t>
            </a:r>
            <a:endParaRPr lang="en-US" sz="2400" dirty="0"/>
          </a:p>
        </p:txBody>
      </p:sp>
    </p:spTree>
    <p:extLst>
      <p:ext uri="{BB962C8B-B14F-4D97-AF65-F5344CB8AC3E}">
        <p14:creationId xmlns:p14="http://schemas.microsoft.com/office/powerpoint/2010/main" val="1609988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00205" y="2006009"/>
            <a:ext cx="7315200" cy="4395780"/>
          </a:xfrm>
          <a:prstGeom prst="rect">
            <a:avLst/>
          </a:prstGeom>
          <a:ln>
            <a:solidFill>
              <a:schemeClr val="accent1"/>
            </a:solidFill>
          </a:ln>
        </p:spPr>
      </p:pic>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After saving the changes to the resource we are back in the POL and can add the license as well as the vendor, price and fund and any other desired fields such as reporting codes</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6" name="Rectangle 5"/>
          <p:cNvSpPr/>
          <p:nvPr/>
        </p:nvSpPr>
        <p:spPr>
          <a:xfrm>
            <a:off x="1141645" y="4105726"/>
            <a:ext cx="2317547" cy="31350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34449" y="4940917"/>
            <a:ext cx="886057" cy="21767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0713" y="5993339"/>
            <a:ext cx="1938479" cy="21767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61733" y="2900093"/>
            <a:ext cx="1917898" cy="31350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85543" y="2908464"/>
            <a:ext cx="2752138" cy="369332"/>
          </a:xfrm>
          <a:prstGeom prst="rect">
            <a:avLst/>
          </a:prstGeom>
          <a:solidFill>
            <a:schemeClr val="bg1"/>
          </a:solidFill>
          <a:ln>
            <a:solidFill>
              <a:schemeClr val="accent1"/>
            </a:solidFill>
          </a:ln>
        </p:spPr>
        <p:txBody>
          <a:bodyPr wrap="square" rtlCol="0">
            <a:spAutoFit/>
          </a:bodyPr>
          <a:lstStyle/>
          <a:p>
            <a:r>
              <a:rPr lang="en-US" dirty="0" smtClean="0"/>
              <a:t>We have added the license</a:t>
            </a:r>
            <a:endParaRPr lang="en-US" dirty="0"/>
          </a:p>
        </p:txBody>
      </p:sp>
      <p:cxnSp>
        <p:nvCxnSpPr>
          <p:cNvPr id="13" name="Straight Arrow Connector 12"/>
          <p:cNvCxnSpPr/>
          <p:nvPr/>
        </p:nvCxnSpPr>
        <p:spPr>
          <a:xfrm flipH="1" flipV="1">
            <a:off x="3152512" y="3093130"/>
            <a:ext cx="1833031" cy="120472"/>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007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991" y="1550488"/>
            <a:ext cx="8961120" cy="4161972"/>
          </a:xfrm>
          <a:prstGeom prst="rect">
            <a:avLst/>
          </a:prstGeom>
          <a:ln>
            <a:solidFill>
              <a:schemeClr val="accent1"/>
            </a:solidFill>
          </a:ln>
        </p:spPr>
      </p:pic>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order has been sent.  Here is the letter to the vendor.</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Tree>
    <p:extLst>
      <p:ext uri="{BB962C8B-B14F-4D97-AF65-F5344CB8AC3E}">
        <p14:creationId xmlns:p14="http://schemas.microsoft.com/office/powerpoint/2010/main" val="1955008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order has been sent.  Here is the POL in status “sent”.</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pic>
        <p:nvPicPr>
          <p:cNvPr id="4" name="Picture 3"/>
          <p:cNvPicPr>
            <a:picLocks noChangeAspect="1"/>
          </p:cNvPicPr>
          <p:nvPr/>
        </p:nvPicPr>
        <p:blipFill>
          <a:blip r:embed="rId3"/>
          <a:stretch>
            <a:fillRect/>
          </a:stretch>
        </p:blipFill>
        <p:spPr>
          <a:xfrm>
            <a:off x="105245" y="2033845"/>
            <a:ext cx="8961120" cy="2059545"/>
          </a:xfrm>
          <a:prstGeom prst="rect">
            <a:avLst/>
          </a:prstGeom>
          <a:ln>
            <a:solidFill>
              <a:schemeClr val="accent1"/>
            </a:solidFill>
          </a:ln>
        </p:spPr>
      </p:pic>
    </p:spTree>
    <p:extLst>
      <p:ext uri="{BB962C8B-B14F-4D97-AF65-F5344CB8AC3E}">
        <p14:creationId xmlns:p14="http://schemas.microsoft.com/office/powerpoint/2010/main" val="1295310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When the invoice arrives it will be created in the network institution</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pic>
        <p:nvPicPr>
          <p:cNvPr id="5" name="Picture 4"/>
          <p:cNvPicPr>
            <a:picLocks noChangeAspect="1"/>
          </p:cNvPicPr>
          <p:nvPr/>
        </p:nvPicPr>
        <p:blipFill>
          <a:blip r:embed="rId3"/>
          <a:stretch>
            <a:fillRect/>
          </a:stretch>
        </p:blipFill>
        <p:spPr>
          <a:xfrm>
            <a:off x="2820164" y="1745076"/>
            <a:ext cx="3210373" cy="2229161"/>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1860114" y="4176098"/>
            <a:ext cx="5820587" cy="1076475"/>
          </a:xfrm>
          <a:prstGeom prst="rect">
            <a:avLst/>
          </a:prstGeom>
          <a:ln>
            <a:solidFill>
              <a:schemeClr val="accent1"/>
            </a:solidFill>
          </a:ln>
        </p:spPr>
      </p:pic>
    </p:spTree>
    <p:extLst>
      <p:ext uri="{BB962C8B-B14F-4D97-AF65-F5344CB8AC3E}">
        <p14:creationId xmlns:p14="http://schemas.microsoft.com/office/powerpoint/2010/main" val="3302542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779" y="2257242"/>
            <a:ext cx="8961120" cy="2731072"/>
          </a:xfrm>
          <a:prstGeom prst="rect">
            <a:avLst/>
          </a:prstGeom>
          <a:ln>
            <a:solidFill>
              <a:schemeClr val="accent1"/>
            </a:solidFill>
          </a:ln>
        </p:spPr>
      </p:pic>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invoice uses the fund from the network institution which was put in the POL.  The invoice goes the regular processing for payment.</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4" name="Rectangle 3"/>
          <p:cNvSpPr/>
          <p:nvPr/>
        </p:nvSpPr>
        <p:spPr>
          <a:xfrm>
            <a:off x="5848709" y="4459092"/>
            <a:ext cx="998692" cy="59598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255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0405" y="2283249"/>
            <a:ext cx="8961120" cy="1515637"/>
          </a:xfrm>
          <a:prstGeom prst="rect">
            <a:avLst/>
          </a:prstGeom>
          <a:ln>
            <a:solidFill>
              <a:schemeClr val="accent1"/>
            </a:solidFill>
          </a:ln>
        </p:spPr>
      </p:pic>
      <p:sp>
        <p:nvSpPr>
          <p:cNvPr id="2" name="TextBox 1"/>
          <p:cNvSpPr txBox="1"/>
          <p:nvPr/>
        </p:nvSpPr>
        <p:spPr>
          <a:xfrm>
            <a:off x="136697" y="817459"/>
            <a:ext cx="8859086" cy="67491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invoice is now closed</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7" name="Rectangle 6"/>
          <p:cNvSpPr/>
          <p:nvPr/>
        </p:nvSpPr>
        <p:spPr>
          <a:xfrm>
            <a:off x="1242204" y="3393879"/>
            <a:ext cx="483078" cy="31350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637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680" y="2635730"/>
            <a:ext cx="8961120" cy="3622293"/>
          </a:xfrm>
          <a:prstGeom prst="rect">
            <a:avLst/>
          </a:prstGeom>
          <a:ln>
            <a:solidFill>
              <a:schemeClr val="accent1"/>
            </a:solidFill>
          </a:ln>
        </p:spPr>
      </p:pic>
      <p:sp>
        <p:nvSpPr>
          <p:cNvPr id="2" name="TextBox 1"/>
          <p:cNvSpPr txBox="1"/>
          <p:nvPr/>
        </p:nvSpPr>
        <p:spPr>
          <a:xfrm>
            <a:off x="136697" y="817458"/>
            <a:ext cx="8859086" cy="167208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resource may be activated at any stage in the process.</a:t>
            </a:r>
          </a:p>
          <a:p>
            <a:r>
              <a:rPr lang="en-US" sz="2400" b="0" dirty="0" smtClean="0">
                <a:solidFill>
                  <a:schemeClr val="tx1"/>
                </a:solidFill>
              </a:rPr>
              <a:t>The resource is in the electronic resource activation task list at menu </a:t>
            </a:r>
            <a:r>
              <a:rPr lang="en-US" sz="2400" dirty="0">
                <a:solidFill>
                  <a:schemeClr val="tx1"/>
                </a:solidFill>
              </a:rPr>
              <a:t>“Resources &gt; Manage </a:t>
            </a:r>
            <a:r>
              <a:rPr lang="en-US" sz="2400" dirty="0" smtClean="0">
                <a:solidFill>
                  <a:schemeClr val="tx1"/>
                </a:solidFill>
              </a:rPr>
              <a:t>Inventory &gt; Manage </a:t>
            </a:r>
            <a:r>
              <a:rPr lang="en-US" sz="2400" dirty="0">
                <a:solidFill>
                  <a:schemeClr val="tx1"/>
                </a:solidFill>
              </a:rPr>
              <a:t>Electronic Resource </a:t>
            </a:r>
            <a:r>
              <a:rPr lang="en-US" sz="2400" dirty="0" smtClean="0">
                <a:solidFill>
                  <a:schemeClr val="tx1"/>
                </a:solidFill>
              </a:rPr>
              <a:t>Activation”.  Here we will activate it.</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normAutofit fontScale="90000"/>
          </a:bodyPr>
          <a:lstStyle/>
          <a:p>
            <a:r>
              <a:rPr lang="en-US" dirty="0" smtClean="0"/>
              <a:t>Creating and processing the order in the network institution</a:t>
            </a:r>
            <a:endParaRPr lang="en-US" sz="3600" dirty="0"/>
          </a:p>
        </p:txBody>
      </p:sp>
      <p:sp>
        <p:nvSpPr>
          <p:cNvPr id="9" name="Rectangle 8"/>
          <p:cNvSpPr/>
          <p:nvPr/>
        </p:nvSpPr>
        <p:spPr bwMode="auto">
          <a:xfrm>
            <a:off x="7866105" y="5792799"/>
            <a:ext cx="465561" cy="21203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1061049" y="5536251"/>
            <a:ext cx="4132496" cy="646331"/>
          </a:xfrm>
          <a:prstGeom prst="rect">
            <a:avLst/>
          </a:prstGeom>
          <a:solidFill>
            <a:schemeClr val="bg1"/>
          </a:solidFill>
          <a:ln>
            <a:solidFill>
              <a:schemeClr val="accent1"/>
            </a:solidFill>
          </a:ln>
        </p:spPr>
        <p:txBody>
          <a:bodyPr wrap="square" rtlCol="0">
            <a:spAutoFit/>
          </a:bodyPr>
          <a:lstStyle/>
          <a:p>
            <a:r>
              <a:rPr lang="en-US" dirty="0" smtClean="0"/>
              <a:t>First we will activate </a:t>
            </a:r>
            <a:r>
              <a:rPr lang="en-US" dirty="0" smtClean="0"/>
              <a:t>the </a:t>
            </a:r>
            <a:r>
              <a:rPr lang="en-US" dirty="0" smtClean="0"/>
              <a:t>resource and then click “done”.</a:t>
            </a:r>
            <a:endParaRPr lang="en-US" dirty="0"/>
          </a:p>
        </p:txBody>
      </p:sp>
      <p:cxnSp>
        <p:nvCxnSpPr>
          <p:cNvPr id="11" name="Straight Arrow Connector 10"/>
          <p:cNvCxnSpPr/>
          <p:nvPr/>
        </p:nvCxnSpPr>
        <p:spPr>
          <a:xfrm flipV="1">
            <a:off x="5193545" y="5923210"/>
            <a:ext cx="2672560" cy="188625"/>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7856160" y="5460987"/>
            <a:ext cx="465561" cy="21203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a:xfrm flipV="1">
            <a:off x="5193545" y="5619816"/>
            <a:ext cx="2672560" cy="188625"/>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14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a:t>Prerequisite library in the network institution</a:t>
            </a:r>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The license, vendor and fund</a:t>
            </a:r>
            <a:endParaRPr lang="en-US" sz="3200" dirty="0"/>
          </a:p>
        </p:txBody>
      </p:sp>
      <p:sp>
        <p:nvSpPr>
          <p:cNvPr id="24" name="Rectangle 23"/>
          <p:cNvSpPr/>
          <p:nvPr/>
        </p:nvSpPr>
        <p:spPr>
          <a:xfrm>
            <a:off x="1370974" y="5396785"/>
            <a:ext cx="5711314"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The ordered activated resource in discovery</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Creating and processing the order in the network institution</a:t>
            </a:r>
            <a:endParaRPr lang="en-US" sz="2400" dirty="0"/>
          </a:p>
        </p:txBody>
      </p:sp>
    </p:spTree>
    <p:extLst>
      <p:ext uri="{BB962C8B-B14F-4D97-AF65-F5344CB8AC3E}">
        <p14:creationId xmlns:p14="http://schemas.microsoft.com/office/powerpoint/2010/main" val="280503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779" y="2025800"/>
            <a:ext cx="8961120" cy="2980110"/>
          </a:xfrm>
          <a:prstGeom prst="rect">
            <a:avLst/>
          </a:prstGeom>
          <a:ln>
            <a:solidFill>
              <a:schemeClr val="accent1"/>
            </a:solidFill>
          </a:ln>
        </p:spPr>
      </p:pic>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Let’s first look at the published record.  This is not a necessary step in the process, but will enable us to understand what’s happening behind the scenes.</a:t>
            </a:r>
            <a:endParaRPr lang="en-US" sz="2400" b="0" dirty="0" smtClean="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sp>
        <p:nvSpPr>
          <p:cNvPr id="7" name="Rectangle 6"/>
          <p:cNvSpPr/>
          <p:nvPr/>
        </p:nvSpPr>
        <p:spPr>
          <a:xfrm>
            <a:off x="828136" y="4499541"/>
            <a:ext cx="1889185"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26244" y="4068220"/>
            <a:ext cx="778337"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8136" y="5771072"/>
            <a:ext cx="2698108" cy="646331"/>
          </a:xfrm>
          <a:prstGeom prst="rect">
            <a:avLst/>
          </a:prstGeom>
          <a:noFill/>
          <a:ln>
            <a:solidFill>
              <a:schemeClr val="tx1"/>
            </a:solidFill>
          </a:ln>
        </p:spPr>
        <p:txBody>
          <a:bodyPr wrap="square" rtlCol="0">
            <a:spAutoFit/>
          </a:bodyPr>
          <a:lstStyle/>
          <a:p>
            <a:r>
              <a:rPr lang="en-US" dirty="0" smtClean="0"/>
              <a:t>Link to view the published record</a:t>
            </a:r>
            <a:endParaRPr lang="en-US" dirty="0"/>
          </a:p>
        </p:txBody>
      </p:sp>
      <p:cxnSp>
        <p:nvCxnSpPr>
          <p:cNvPr id="11" name="Straight Arrow Connector 10"/>
          <p:cNvCxnSpPr/>
          <p:nvPr/>
        </p:nvCxnSpPr>
        <p:spPr>
          <a:xfrm flipV="1">
            <a:off x="1293962" y="4856672"/>
            <a:ext cx="51759" cy="91440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979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Because we gave the resource a group </a:t>
            </a:r>
            <a:r>
              <a:rPr lang="en-US" sz="2400" dirty="0">
                <a:solidFill>
                  <a:schemeClr val="tx1"/>
                </a:solidFill>
              </a:rPr>
              <a:t>setting of </a:t>
            </a:r>
            <a:r>
              <a:rPr lang="en-US" sz="2400" dirty="0" err="1">
                <a:solidFill>
                  <a:schemeClr val="tx1"/>
                </a:solidFill>
              </a:rPr>
              <a:t>AlmaUandOpenUandUofK</a:t>
            </a:r>
            <a:r>
              <a:rPr lang="en-US" sz="2400" dirty="0">
                <a:solidFill>
                  <a:schemeClr val="tx1"/>
                </a:solidFill>
              </a:rPr>
              <a:t> which includes all three of the member institutions </a:t>
            </a:r>
            <a:r>
              <a:rPr lang="en-US" sz="2400" dirty="0" smtClean="0">
                <a:solidFill>
                  <a:schemeClr val="tx1"/>
                </a:solidFill>
              </a:rPr>
              <a:t>there is an AVE field for each member institution.  This can then be used in the Primo views.</a:t>
            </a:r>
            <a:r>
              <a:rPr lang="en-US" sz="2400" b="0" dirty="0" smtClean="0">
                <a:solidFill>
                  <a:schemeClr val="tx1"/>
                </a:solidFill>
              </a:rPr>
              <a:t> </a:t>
            </a:r>
            <a:endParaRPr lang="en-US" sz="2400" b="0" dirty="0" smtClean="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pic>
        <p:nvPicPr>
          <p:cNvPr id="3" name="Picture 2"/>
          <p:cNvPicPr>
            <a:picLocks noChangeAspect="1"/>
          </p:cNvPicPr>
          <p:nvPr/>
        </p:nvPicPr>
        <p:blipFill>
          <a:blip r:embed="rId3"/>
          <a:stretch>
            <a:fillRect/>
          </a:stretch>
        </p:blipFill>
        <p:spPr>
          <a:xfrm>
            <a:off x="604465" y="2229583"/>
            <a:ext cx="4033155" cy="4256843"/>
          </a:xfrm>
          <a:prstGeom prst="rect">
            <a:avLst/>
          </a:prstGeom>
          <a:ln>
            <a:solidFill>
              <a:schemeClr val="accent1"/>
            </a:solidFill>
          </a:ln>
        </p:spPr>
      </p:pic>
      <p:sp>
        <p:nvSpPr>
          <p:cNvPr id="6" name="TextBox 5"/>
          <p:cNvSpPr txBox="1"/>
          <p:nvPr/>
        </p:nvSpPr>
        <p:spPr>
          <a:xfrm>
            <a:off x="4861291" y="3803379"/>
            <a:ext cx="4170566" cy="369332"/>
          </a:xfrm>
          <a:prstGeom prst="rect">
            <a:avLst/>
          </a:prstGeom>
          <a:noFill/>
          <a:ln>
            <a:solidFill>
              <a:schemeClr val="accent1"/>
            </a:solidFill>
          </a:ln>
        </p:spPr>
        <p:txBody>
          <a:bodyPr wrap="square" rtlCol="0">
            <a:spAutoFit/>
          </a:bodyPr>
          <a:lstStyle/>
          <a:p>
            <a:r>
              <a:rPr lang="en-US" dirty="0" smtClean="0"/>
              <a:t>Open U. (EXLDEMO3_INST)</a:t>
            </a:r>
            <a:endParaRPr lang="en-US" dirty="0"/>
          </a:p>
        </p:txBody>
      </p:sp>
      <p:sp>
        <p:nvSpPr>
          <p:cNvPr id="10" name="TextBox 9"/>
          <p:cNvSpPr txBox="1"/>
          <p:nvPr/>
        </p:nvSpPr>
        <p:spPr>
          <a:xfrm>
            <a:off x="4861291" y="4314875"/>
            <a:ext cx="4170566" cy="369332"/>
          </a:xfrm>
          <a:prstGeom prst="rect">
            <a:avLst/>
          </a:prstGeom>
          <a:noFill/>
          <a:ln>
            <a:solidFill>
              <a:schemeClr val="accent1"/>
            </a:solidFill>
          </a:ln>
        </p:spPr>
        <p:txBody>
          <a:bodyPr wrap="square" rtlCol="0">
            <a:spAutoFit/>
          </a:bodyPr>
          <a:lstStyle/>
          <a:p>
            <a:r>
              <a:rPr lang="en-US" dirty="0" smtClean="0"/>
              <a:t>U</a:t>
            </a:r>
            <a:r>
              <a:rPr lang="en-US" dirty="0"/>
              <a:t>. of </a:t>
            </a:r>
            <a:r>
              <a:rPr lang="en-US" dirty="0" smtClean="0"/>
              <a:t>Knowledge (EXLDEMO1_INST)</a:t>
            </a:r>
            <a:endParaRPr lang="en-US" dirty="0"/>
          </a:p>
        </p:txBody>
      </p:sp>
      <p:sp>
        <p:nvSpPr>
          <p:cNvPr id="11" name="TextBox 10"/>
          <p:cNvSpPr txBox="1"/>
          <p:nvPr/>
        </p:nvSpPr>
        <p:spPr>
          <a:xfrm>
            <a:off x="4861291" y="5290907"/>
            <a:ext cx="4170566" cy="369332"/>
          </a:xfrm>
          <a:prstGeom prst="rect">
            <a:avLst/>
          </a:prstGeom>
          <a:noFill/>
          <a:ln>
            <a:solidFill>
              <a:schemeClr val="accent1"/>
            </a:solidFill>
          </a:ln>
        </p:spPr>
        <p:txBody>
          <a:bodyPr wrap="square" rtlCol="0">
            <a:spAutoFit/>
          </a:bodyPr>
          <a:lstStyle/>
          <a:p>
            <a:r>
              <a:rPr lang="en-US" dirty="0" smtClean="0"/>
              <a:t>Ex </a:t>
            </a:r>
            <a:r>
              <a:rPr lang="en-US" dirty="0"/>
              <a:t>Libris U. </a:t>
            </a:r>
            <a:r>
              <a:rPr lang="en-US" dirty="0" smtClean="0"/>
              <a:t>Consortium (EXLDEMO2_INST)</a:t>
            </a:r>
            <a:endParaRPr lang="en-US" dirty="0"/>
          </a:p>
        </p:txBody>
      </p:sp>
      <p:sp>
        <p:nvSpPr>
          <p:cNvPr id="12" name="TextBox 11"/>
          <p:cNvSpPr txBox="1"/>
          <p:nvPr/>
        </p:nvSpPr>
        <p:spPr>
          <a:xfrm>
            <a:off x="4861291" y="4787660"/>
            <a:ext cx="4170566" cy="369332"/>
          </a:xfrm>
          <a:prstGeom prst="rect">
            <a:avLst/>
          </a:prstGeom>
          <a:noFill/>
          <a:ln>
            <a:solidFill>
              <a:schemeClr val="accent1"/>
            </a:solidFill>
          </a:ln>
        </p:spPr>
        <p:txBody>
          <a:bodyPr wrap="square" rtlCol="0">
            <a:spAutoFit/>
          </a:bodyPr>
          <a:lstStyle/>
          <a:p>
            <a:r>
              <a:rPr lang="en-US" dirty="0" smtClean="0"/>
              <a:t>Alma U. (EXLDEV1_INST)</a:t>
            </a:r>
            <a:endParaRPr lang="en-US" dirty="0"/>
          </a:p>
        </p:txBody>
      </p:sp>
      <p:cxnSp>
        <p:nvCxnSpPr>
          <p:cNvPr id="13" name="Straight Arrow Connector 12"/>
          <p:cNvCxnSpPr>
            <a:stCxn id="6" idx="1"/>
          </p:cNvCxnSpPr>
          <p:nvPr/>
        </p:nvCxnSpPr>
        <p:spPr>
          <a:xfrm flipH="1">
            <a:off x="4123426" y="3988045"/>
            <a:ext cx="737865" cy="22423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123426" y="4496469"/>
            <a:ext cx="737866" cy="187738"/>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019909" y="4993609"/>
            <a:ext cx="841383" cy="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1"/>
          </p:cNvCxnSpPr>
          <p:nvPr/>
        </p:nvCxnSpPr>
        <p:spPr>
          <a:xfrm flipH="1" flipV="1">
            <a:off x="4037503" y="5390424"/>
            <a:ext cx="823788" cy="85149"/>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39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550496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solidFill>
                  <a:schemeClr val="tx1"/>
                </a:solidFill>
              </a:rPr>
              <a:t>In this scenario all acquisition-related entities for e-resources are located in and controlled by the network institution.</a:t>
            </a:r>
          </a:p>
          <a:p>
            <a:r>
              <a:rPr lang="en-US" dirty="0" smtClean="0">
                <a:solidFill>
                  <a:schemeClr val="tx1"/>
                </a:solidFill>
              </a:rPr>
              <a:t>The POLs are created and paid in the network institution using vendors, funds and licenses from the network institution.</a:t>
            </a:r>
          </a:p>
          <a:p>
            <a:r>
              <a:rPr lang="en-US" b="0" dirty="0" smtClean="0">
                <a:solidFill>
                  <a:schemeClr val="tx1"/>
                </a:solidFill>
              </a:rPr>
              <a:t>The network institution applies group settings using inventory network groups to control access and relevant publishing of the resources.</a:t>
            </a:r>
          </a:p>
          <a:p>
            <a:r>
              <a:rPr lang="en-US" dirty="0" smtClean="0">
                <a:solidFill>
                  <a:schemeClr val="tx1"/>
                </a:solidFill>
              </a:rPr>
              <a:t>Which institutions pay how much for the resources is controlled via an internal consortial </a:t>
            </a:r>
            <a:r>
              <a:rPr lang="en-US" dirty="0" smtClean="0">
                <a:solidFill>
                  <a:schemeClr val="tx1"/>
                </a:solidFill>
              </a:rPr>
              <a:t>policy</a:t>
            </a:r>
            <a:r>
              <a:rPr lang="en-US" dirty="0">
                <a:solidFill>
                  <a:schemeClr val="tx1"/>
                </a:solidFill>
              </a:rPr>
              <a:t>.</a:t>
            </a:r>
            <a:endParaRPr lang="en-US" b="0" dirty="0" smtClean="0">
              <a:solidFill>
                <a:schemeClr val="tx1"/>
              </a:solidFill>
            </a:endParaRPr>
          </a:p>
          <a:p>
            <a:endParaRPr lang="en-GB" dirty="0">
              <a:solidFill>
                <a:schemeClr val="tx1"/>
              </a:solidFill>
            </a:endParaRPr>
          </a:p>
        </p:txBody>
      </p:sp>
      <p:sp>
        <p:nvSpPr>
          <p:cNvPr id="3" name="TextBox 2"/>
          <p:cNvSpPr txBox="1"/>
          <p:nvPr/>
        </p:nvSpPr>
        <p:spPr>
          <a:xfrm>
            <a:off x="63983" y="6593196"/>
            <a:ext cx="1013162" cy="215444"/>
          </a:xfrm>
          <a:prstGeom prst="rect">
            <a:avLst/>
          </a:prstGeom>
          <a:noFill/>
        </p:spPr>
        <p:txBody>
          <a:bodyPr wrap="square" rtlCol="0">
            <a:spAutoFit/>
          </a:bodyPr>
          <a:lstStyle/>
          <a:p>
            <a:pPr algn="l"/>
            <a:r>
              <a:rPr lang="en-US" sz="800" b="0" dirty="0" smtClean="0"/>
              <a:t>URM-60366</a:t>
            </a:r>
            <a:endParaRPr lang="en-US" sz="800" b="0" dirty="0"/>
          </a:p>
        </p:txBody>
      </p:sp>
      <p:sp>
        <p:nvSpPr>
          <p:cNvPr id="5" name="Title 4"/>
          <p:cNvSpPr>
            <a:spLocks noGrp="1"/>
          </p:cNvSpPr>
          <p:nvPr>
            <p:ph type="title"/>
          </p:nvPr>
        </p:nvSpPr>
        <p:spPr>
          <a:xfrm>
            <a:off x="414045" y="18352"/>
            <a:ext cx="8282085" cy="633250"/>
          </a:xfrm>
        </p:spPr>
        <p:txBody>
          <a:bodyPr/>
          <a:lstStyle/>
          <a:p>
            <a:r>
              <a:rPr lang="en-US" dirty="0" smtClean="0"/>
              <a:t>Introduction</a:t>
            </a:r>
            <a:endParaRPr lang="en-US" sz="3600" dirty="0"/>
          </a:p>
        </p:txBody>
      </p:sp>
    </p:spTree>
    <p:extLst>
      <p:ext uri="{BB962C8B-B14F-4D97-AF65-F5344CB8AC3E}">
        <p14:creationId xmlns:p14="http://schemas.microsoft.com/office/powerpoint/2010/main" val="139032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3230" y="2176172"/>
            <a:ext cx="8697539" cy="2781688"/>
          </a:xfrm>
          <a:prstGeom prst="rect">
            <a:avLst/>
          </a:prstGeom>
        </p:spPr>
      </p:pic>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resource is therefore (because of the AVE fields) available in the views of each member institution plus the consortium</a:t>
            </a:r>
          </a:p>
          <a:p>
            <a:r>
              <a:rPr lang="en-US" sz="2400" dirty="0" smtClean="0">
                <a:solidFill>
                  <a:schemeClr val="tx1"/>
                </a:solidFill>
              </a:rPr>
              <a:t>Here is Alma University.</a:t>
            </a:r>
            <a:endParaRPr lang="en-US" sz="2400" b="0" dirty="0" smtClean="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sp>
        <p:nvSpPr>
          <p:cNvPr id="9" name="Rectangle 8"/>
          <p:cNvSpPr/>
          <p:nvPr/>
        </p:nvSpPr>
        <p:spPr>
          <a:xfrm>
            <a:off x="6769776" y="2419687"/>
            <a:ext cx="1201032"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371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2757" y="2155957"/>
            <a:ext cx="8678486" cy="2753109"/>
          </a:xfrm>
          <a:prstGeom prst="rect">
            <a:avLst/>
          </a:prstGeom>
        </p:spPr>
      </p:pic>
      <p:sp>
        <p:nvSpPr>
          <p:cNvPr id="2" name="TextBox 1"/>
          <p:cNvSpPr txBox="1"/>
          <p:nvPr/>
        </p:nvSpPr>
        <p:spPr>
          <a:xfrm>
            <a:off x="188949" y="817459"/>
            <a:ext cx="8717936" cy="59727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Here </a:t>
            </a:r>
            <a:r>
              <a:rPr lang="en-US" sz="2400" dirty="0">
                <a:solidFill>
                  <a:schemeClr val="tx1"/>
                </a:solidFill>
              </a:rPr>
              <a:t>is </a:t>
            </a:r>
            <a:r>
              <a:rPr lang="en-US" sz="2400" dirty="0" smtClean="0">
                <a:solidFill>
                  <a:schemeClr val="tx1"/>
                </a:solidFill>
              </a:rPr>
              <a:t>Open </a:t>
            </a:r>
            <a:r>
              <a:rPr lang="en-US" sz="2400" dirty="0">
                <a:solidFill>
                  <a:schemeClr val="tx1"/>
                </a:solidFill>
              </a:rPr>
              <a:t>University</a:t>
            </a:r>
            <a:r>
              <a:rPr lang="en-US" sz="2400" dirty="0" smtClean="0">
                <a:solidFill>
                  <a:schemeClr val="tx1"/>
                </a:solidFill>
              </a:rPr>
              <a:t>.</a:t>
            </a:r>
            <a:endParaRPr lang="en-US" sz="2400" dirty="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sp>
        <p:nvSpPr>
          <p:cNvPr id="9" name="Rectangle 8"/>
          <p:cNvSpPr/>
          <p:nvPr/>
        </p:nvSpPr>
        <p:spPr>
          <a:xfrm>
            <a:off x="6769776" y="2385183"/>
            <a:ext cx="1201032"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414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1809" y="2170247"/>
            <a:ext cx="8640381" cy="2724530"/>
          </a:xfrm>
          <a:prstGeom prst="rect">
            <a:avLst/>
          </a:prstGeom>
        </p:spPr>
      </p:pic>
      <p:sp>
        <p:nvSpPr>
          <p:cNvPr id="2" name="TextBox 1"/>
          <p:cNvSpPr txBox="1"/>
          <p:nvPr/>
        </p:nvSpPr>
        <p:spPr>
          <a:xfrm>
            <a:off x="188949" y="817459"/>
            <a:ext cx="8717936" cy="588647"/>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Here </a:t>
            </a:r>
            <a:r>
              <a:rPr lang="en-US" sz="2400" dirty="0">
                <a:solidFill>
                  <a:schemeClr val="tx1"/>
                </a:solidFill>
              </a:rPr>
              <a:t>is </a:t>
            </a:r>
            <a:r>
              <a:rPr lang="en-US" sz="2400" dirty="0" smtClean="0">
                <a:solidFill>
                  <a:schemeClr val="tx1"/>
                </a:solidFill>
              </a:rPr>
              <a:t>University of Knowledge.</a:t>
            </a:r>
            <a:endParaRPr lang="en-US" sz="2400" dirty="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sp>
        <p:nvSpPr>
          <p:cNvPr id="9" name="Rectangle 8"/>
          <p:cNvSpPr/>
          <p:nvPr/>
        </p:nvSpPr>
        <p:spPr>
          <a:xfrm>
            <a:off x="6374921" y="2385183"/>
            <a:ext cx="1595887"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815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6099" y="2200888"/>
            <a:ext cx="8611802" cy="2715004"/>
          </a:xfrm>
          <a:prstGeom prst="rect">
            <a:avLst/>
          </a:prstGeom>
        </p:spPr>
      </p:pic>
      <p:sp>
        <p:nvSpPr>
          <p:cNvPr id="2" name="TextBox 1"/>
          <p:cNvSpPr txBox="1"/>
          <p:nvPr/>
        </p:nvSpPr>
        <p:spPr>
          <a:xfrm>
            <a:off x="188949" y="817459"/>
            <a:ext cx="8717936" cy="467877"/>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Here </a:t>
            </a:r>
            <a:r>
              <a:rPr lang="en-US" sz="2400" dirty="0">
                <a:solidFill>
                  <a:schemeClr val="tx1"/>
                </a:solidFill>
              </a:rPr>
              <a:t>is Alma </a:t>
            </a:r>
            <a:r>
              <a:rPr lang="en-US" sz="2400" dirty="0" smtClean="0">
                <a:solidFill>
                  <a:schemeClr val="tx1"/>
                </a:solidFill>
              </a:rPr>
              <a:t>Consortium.</a:t>
            </a:r>
            <a:endParaRPr lang="en-US" sz="2400" dirty="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sp>
        <p:nvSpPr>
          <p:cNvPr id="9" name="Rectangle 8"/>
          <p:cNvSpPr/>
          <p:nvPr/>
        </p:nvSpPr>
        <p:spPr>
          <a:xfrm>
            <a:off x="6702725" y="2385183"/>
            <a:ext cx="1268083"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932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4045" y="1203505"/>
            <a:ext cx="8146519" cy="5347167"/>
          </a:xfrm>
          <a:prstGeom prst="rect">
            <a:avLst/>
          </a:prstGeom>
          <a:ln>
            <a:solidFill>
              <a:schemeClr val="accent1"/>
            </a:solidFill>
          </a:ln>
        </p:spPr>
      </p:pic>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From the Primo ViewIt the end user can view license details</a:t>
            </a:r>
            <a:endParaRPr lang="en-US" sz="2400" dirty="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sp>
        <p:nvSpPr>
          <p:cNvPr id="9" name="Rectangle 8"/>
          <p:cNvSpPr/>
          <p:nvPr/>
        </p:nvSpPr>
        <p:spPr>
          <a:xfrm>
            <a:off x="7013276" y="4429644"/>
            <a:ext cx="1268083" cy="28811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249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This is available to the end user</a:t>
            </a:r>
            <a:endParaRPr lang="en-US" sz="2400" dirty="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pic>
        <p:nvPicPr>
          <p:cNvPr id="3" name="Picture 2"/>
          <p:cNvPicPr>
            <a:picLocks noChangeAspect="1"/>
          </p:cNvPicPr>
          <p:nvPr/>
        </p:nvPicPr>
        <p:blipFill>
          <a:blip r:embed="rId3"/>
          <a:stretch>
            <a:fillRect/>
          </a:stretch>
        </p:blipFill>
        <p:spPr>
          <a:xfrm>
            <a:off x="1137758" y="2233445"/>
            <a:ext cx="6868484" cy="2391109"/>
          </a:xfrm>
          <a:prstGeom prst="rect">
            <a:avLst/>
          </a:prstGeom>
          <a:ln>
            <a:solidFill>
              <a:schemeClr val="accent1"/>
            </a:solidFill>
          </a:ln>
        </p:spPr>
      </p:pic>
    </p:spTree>
    <p:extLst>
      <p:ext uri="{BB962C8B-B14F-4D97-AF65-F5344CB8AC3E}">
        <p14:creationId xmlns:p14="http://schemas.microsoft.com/office/powerpoint/2010/main" val="2433493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end user sees the terms from the license</a:t>
            </a:r>
            <a:endParaRPr lang="en-US" sz="2400" dirty="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pic>
        <p:nvPicPr>
          <p:cNvPr id="5" name="Picture 4"/>
          <p:cNvPicPr>
            <a:picLocks noChangeAspect="1"/>
          </p:cNvPicPr>
          <p:nvPr/>
        </p:nvPicPr>
        <p:blipFill>
          <a:blip r:embed="rId3"/>
          <a:stretch>
            <a:fillRect/>
          </a:stretch>
        </p:blipFill>
        <p:spPr>
          <a:xfrm>
            <a:off x="433117" y="1538666"/>
            <a:ext cx="8229600" cy="4234828"/>
          </a:xfrm>
          <a:prstGeom prst="rect">
            <a:avLst/>
          </a:prstGeom>
          <a:ln>
            <a:solidFill>
              <a:schemeClr val="accent1"/>
            </a:solidFill>
          </a:ln>
        </p:spPr>
      </p:pic>
      <p:sp>
        <p:nvSpPr>
          <p:cNvPr id="6" name="Rectangle 5"/>
          <p:cNvSpPr/>
          <p:nvPr/>
        </p:nvSpPr>
        <p:spPr>
          <a:xfrm>
            <a:off x="1017917" y="2259874"/>
            <a:ext cx="715992" cy="33667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083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pic>
        <p:nvPicPr>
          <p:cNvPr id="5" name="Picture 4"/>
          <p:cNvPicPr>
            <a:picLocks noChangeAspect="1"/>
          </p:cNvPicPr>
          <p:nvPr/>
        </p:nvPicPr>
        <p:blipFill>
          <a:blip r:embed="rId3"/>
          <a:stretch>
            <a:fillRect/>
          </a:stretch>
        </p:blipFill>
        <p:spPr>
          <a:xfrm>
            <a:off x="148445" y="2323670"/>
            <a:ext cx="8229600" cy="4234828"/>
          </a:xfrm>
          <a:prstGeom prst="rect">
            <a:avLst/>
          </a:prstGeom>
          <a:ln>
            <a:solidFill>
              <a:schemeClr val="accent1"/>
            </a:solidFill>
          </a:ln>
        </p:spPr>
      </p:pic>
      <p:sp>
        <p:nvSpPr>
          <p:cNvPr id="6" name="Rectangle 5"/>
          <p:cNvSpPr/>
          <p:nvPr/>
        </p:nvSpPr>
        <p:spPr>
          <a:xfrm>
            <a:off x="759125" y="3070757"/>
            <a:ext cx="715992" cy="33667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2085797" y="1016325"/>
            <a:ext cx="6868484" cy="2391109"/>
          </a:xfrm>
          <a:prstGeom prst="rect">
            <a:avLst/>
          </a:prstGeom>
          <a:ln>
            <a:solidFill>
              <a:schemeClr val="accent1"/>
            </a:solidFill>
          </a:ln>
        </p:spPr>
      </p:pic>
      <p:sp>
        <p:nvSpPr>
          <p:cNvPr id="3" name="Rectangle 2"/>
          <p:cNvSpPr/>
          <p:nvPr/>
        </p:nvSpPr>
        <p:spPr>
          <a:xfrm>
            <a:off x="3303917" y="4925683"/>
            <a:ext cx="2415396" cy="22428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7049" y="1802920"/>
            <a:ext cx="3321170" cy="17327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26279" y="6340414"/>
            <a:ext cx="1328808" cy="172529"/>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34437" y="2083586"/>
            <a:ext cx="1620650" cy="194529"/>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76709" y="4684143"/>
            <a:ext cx="1233578" cy="646331"/>
          </a:xfrm>
          <a:prstGeom prst="rect">
            <a:avLst/>
          </a:prstGeom>
          <a:solidFill>
            <a:schemeClr val="bg1"/>
          </a:solidFill>
          <a:ln>
            <a:solidFill>
              <a:schemeClr val="tx1"/>
            </a:solidFill>
          </a:ln>
        </p:spPr>
        <p:txBody>
          <a:bodyPr wrap="square" rtlCol="0">
            <a:spAutoFit/>
          </a:bodyPr>
          <a:lstStyle/>
          <a:p>
            <a:r>
              <a:rPr lang="en-US" dirty="0" smtClean="0"/>
              <a:t>License in Alma</a:t>
            </a:r>
            <a:endParaRPr lang="en-US" dirty="0"/>
          </a:p>
        </p:txBody>
      </p:sp>
      <p:sp>
        <p:nvSpPr>
          <p:cNvPr id="12" name="TextBox 11"/>
          <p:cNvSpPr txBox="1"/>
          <p:nvPr/>
        </p:nvSpPr>
        <p:spPr>
          <a:xfrm>
            <a:off x="6668219" y="2491631"/>
            <a:ext cx="1709826" cy="646331"/>
          </a:xfrm>
          <a:prstGeom prst="rect">
            <a:avLst/>
          </a:prstGeom>
          <a:solidFill>
            <a:schemeClr val="bg1"/>
          </a:solidFill>
          <a:ln>
            <a:solidFill>
              <a:schemeClr val="tx1"/>
            </a:solidFill>
          </a:ln>
        </p:spPr>
        <p:txBody>
          <a:bodyPr wrap="square" rtlCol="0">
            <a:spAutoFit/>
          </a:bodyPr>
          <a:lstStyle/>
          <a:p>
            <a:r>
              <a:rPr lang="en-US" dirty="0" smtClean="0"/>
              <a:t>License viewed by end user</a:t>
            </a:r>
            <a:endParaRPr lang="en-US" dirty="0"/>
          </a:p>
        </p:txBody>
      </p:sp>
    </p:spTree>
    <p:extLst>
      <p:ext uri="{BB962C8B-B14F-4D97-AF65-F5344CB8AC3E}">
        <p14:creationId xmlns:p14="http://schemas.microsoft.com/office/powerpoint/2010/main" val="963613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87635" y="2965154"/>
            <a:ext cx="5934903" cy="2514951"/>
          </a:xfrm>
          <a:prstGeom prst="rect">
            <a:avLst/>
          </a:prstGeom>
          <a:ln>
            <a:solidFill>
              <a:schemeClr val="accent1"/>
            </a:solidFill>
          </a:ln>
        </p:spPr>
      </p:pic>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link to the license </a:t>
            </a:r>
            <a:r>
              <a:rPr lang="en-US" sz="2400" dirty="0" smtClean="0">
                <a:solidFill>
                  <a:schemeClr val="tx1"/>
                </a:solidFill>
              </a:rPr>
              <a:t>details is present because the institution has checked “Configuration &gt; Fulfillment &gt; Discovery Interface Display Logic &gt; Other Settings &gt; Enable Display of License Information”</a:t>
            </a:r>
            <a:endParaRPr lang="en-US" sz="2400" dirty="0">
              <a:solidFill>
                <a:schemeClr val="tx1"/>
              </a:solidFill>
            </a:endParaRPr>
          </a:p>
        </p:txBody>
      </p:sp>
      <p:sp>
        <p:nvSpPr>
          <p:cNvPr id="4" name="Title 4"/>
          <p:cNvSpPr>
            <a:spLocks noGrp="1"/>
          </p:cNvSpPr>
          <p:nvPr>
            <p:ph type="title"/>
          </p:nvPr>
        </p:nvSpPr>
        <p:spPr>
          <a:xfrm>
            <a:off x="414045" y="18352"/>
            <a:ext cx="8282085" cy="633250"/>
          </a:xfrm>
        </p:spPr>
        <p:txBody>
          <a:bodyPr>
            <a:normAutofit/>
          </a:bodyPr>
          <a:lstStyle/>
          <a:p>
            <a:r>
              <a:rPr lang="en-US" dirty="0"/>
              <a:t>The ordered activated resource in discovery</a:t>
            </a:r>
            <a:endParaRPr lang="en-US" dirty="0"/>
          </a:p>
        </p:txBody>
      </p:sp>
      <p:sp>
        <p:nvSpPr>
          <p:cNvPr id="9" name="Rectangle 8"/>
          <p:cNvSpPr/>
          <p:nvPr/>
        </p:nvSpPr>
        <p:spPr>
          <a:xfrm>
            <a:off x="1802921" y="3454859"/>
            <a:ext cx="1837426" cy="39252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074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smtClean="0"/>
              <a:t>Prerequisite library in the network institution</a:t>
            </a:r>
            <a:endParaRPr lang="en-US" sz="2400" dirty="0"/>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The license, vendor and fund</a:t>
            </a:r>
            <a:endParaRPr lang="en-US" sz="3200" dirty="0"/>
          </a:p>
        </p:txBody>
      </p:sp>
      <p:sp>
        <p:nvSpPr>
          <p:cNvPr id="24" name="Rectangle 23"/>
          <p:cNvSpPr/>
          <p:nvPr/>
        </p:nvSpPr>
        <p:spPr>
          <a:xfrm>
            <a:off x="1370973" y="2167794"/>
            <a:ext cx="6793313"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The ordered activated resource in discovery</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Creating and processing the order in the network institution</a:t>
            </a:r>
            <a:endParaRPr lang="en-US" sz="2400" dirty="0"/>
          </a:p>
        </p:txBody>
      </p:sp>
    </p:spTree>
    <p:extLst>
      <p:ext uri="{BB962C8B-B14F-4D97-AF65-F5344CB8AC3E}">
        <p14:creationId xmlns:p14="http://schemas.microsoft.com/office/powerpoint/2010/main" val="33759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Prerequisite library in the network institution</a:t>
            </a:r>
          </a:p>
        </p:txBody>
      </p:sp>
      <p:sp>
        <p:nvSpPr>
          <p:cNvPr id="6" name="Content Placeholder 5"/>
          <p:cNvSpPr>
            <a:spLocks noGrp="1"/>
          </p:cNvSpPr>
          <p:nvPr>
            <p:ph idx="1"/>
          </p:nvPr>
        </p:nvSpPr>
        <p:spPr>
          <a:xfrm>
            <a:off x="182880" y="769168"/>
            <a:ext cx="8804366" cy="5614379"/>
          </a:xfrm>
        </p:spPr>
        <p:txBody>
          <a:bodyPr>
            <a:noAutofit/>
          </a:bodyPr>
          <a:lstStyle/>
          <a:p>
            <a:r>
              <a:rPr lang="en-US" dirty="0" smtClean="0"/>
              <a:t>By default there is no library in the network institution other than the resource sharing library.</a:t>
            </a:r>
            <a:br>
              <a:rPr lang="en-US" dirty="0" smtClean="0"/>
            </a:br>
            <a:endParaRPr lang="en-US" dirty="0" smtClean="0"/>
          </a:p>
          <a:p>
            <a:r>
              <a:rPr lang="en-US" dirty="0" smtClean="0"/>
              <a:t>In order to be able to create POLs there must be a library because the POL must have an owning library.</a:t>
            </a:r>
            <a:br>
              <a:rPr lang="en-US" dirty="0" smtClean="0"/>
            </a:br>
            <a:endParaRPr lang="en-US" dirty="0" smtClean="0"/>
          </a:p>
          <a:p>
            <a:r>
              <a:rPr lang="en-US" dirty="0" smtClean="0"/>
              <a:t>Create a  library as follows: “Configuration &gt; General </a:t>
            </a:r>
            <a:r>
              <a:rPr lang="en-US" dirty="0"/>
              <a:t>&gt; </a:t>
            </a:r>
            <a:r>
              <a:rPr lang="en-US" dirty="0" smtClean="0"/>
              <a:t>Libraries &gt; Add </a:t>
            </a:r>
            <a:r>
              <a:rPr lang="en-US" dirty="0"/>
              <a:t>a Library or Edit Library </a:t>
            </a:r>
            <a:r>
              <a:rPr lang="en-US" dirty="0" smtClean="0"/>
              <a:t>Information &gt; Libraries tab &gt; Add a library”</a:t>
            </a:r>
            <a:br>
              <a:rPr lang="en-US" dirty="0" smtClean="0"/>
            </a:br>
            <a:endParaRPr lang="en-US" dirty="0" smtClean="0"/>
          </a:p>
          <a:p>
            <a:r>
              <a:rPr lang="en-US" dirty="0" smtClean="0"/>
              <a:t>In the next </a:t>
            </a:r>
            <a:r>
              <a:rPr lang="en-US" dirty="0" smtClean="0"/>
              <a:t>two screens </a:t>
            </a:r>
            <a:r>
              <a:rPr lang="en-US" dirty="0" smtClean="0"/>
              <a:t>we see that we have created </a:t>
            </a:r>
            <a:r>
              <a:rPr lang="en-US" dirty="0"/>
              <a:t>a library called “Electronic Resources POL Owner in </a:t>
            </a:r>
            <a:r>
              <a:rPr lang="en-US" dirty="0" smtClean="0"/>
              <a:t>Network”.  You can call it whatever you want.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263983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Prerequisite library in the network institution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pic>
        <p:nvPicPr>
          <p:cNvPr id="3" name="Picture 2"/>
          <p:cNvPicPr>
            <a:picLocks noChangeAspect="1"/>
          </p:cNvPicPr>
          <p:nvPr/>
        </p:nvPicPr>
        <p:blipFill>
          <a:blip r:embed="rId2"/>
          <a:stretch>
            <a:fillRect/>
          </a:stretch>
        </p:blipFill>
        <p:spPr>
          <a:xfrm>
            <a:off x="92999" y="1654029"/>
            <a:ext cx="8961120" cy="2663574"/>
          </a:xfrm>
          <a:prstGeom prst="rect">
            <a:avLst/>
          </a:prstGeom>
          <a:ln>
            <a:solidFill>
              <a:schemeClr val="accent1"/>
            </a:solidFill>
          </a:ln>
        </p:spPr>
      </p:pic>
    </p:spTree>
    <p:extLst>
      <p:ext uri="{BB962C8B-B14F-4D97-AF65-F5344CB8AC3E}">
        <p14:creationId xmlns:p14="http://schemas.microsoft.com/office/powerpoint/2010/main" val="314147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Prerequisite library in the network institution</a:t>
            </a:r>
            <a:endParaRPr lang="en-US" sz="36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pic>
        <p:nvPicPr>
          <p:cNvPr id="7" name="Picture 6"/>
          <p:cNvPicPr>
            <a:picLocks noChangeAspect="1"/>
          </p:cNvPicPr>
          <p:nvPr/>
        </p:nvPicPr>
        <p:blipFill>
          <a:blip r:embed="rId2"/>
          <a:stretch>
            <a:fillRect/>
          </a:stretch>
        </p:blipFill>
        <p:spPr>
          <a:xfrm>
            <a:off x="466530" y="1563989"/>
            <a:ext cx="8229600" cy="2960347"/>
          </a:xfrm>
          <a:prstGeom prst="rect">
            <a:avLst/>
          </a:prstGeom>
          <a:ln>
            <a:solidFill>
              <a:schemeClr val="accent1"/>
            </a:solidFill>
          </a:ln>
        </p:spPr>
      </p:pic>
      <p:sp>
        <p:nvSpPr>
          <p:cNvPr id="8" name="Rectangle 7"/>
          <p:cNvSpPr/>
          <p:nvPr/>
        </p:nvSpPr>
        <p:spPr>
          <a:xfrm>
            <a:off x="1017917" y="3950901"/>
            <a:ext cx="2242868" cy="232913"/>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657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9469" y="2127777"/>
            <a:ext cx="8229600" cy="4337892"/>
          </a:xfrm>
          <a:prstGeom prst="rect">
            <a:avLst/>
          </a:prstGeom>
          <a:ln>
            <a:solidFill>
              <a:schemeClr val="accent1"/>
            </a:solidFill>
          </a:ln>
        </p:spPr>
      </p:pic>
      <p:sp>
        <p:nvSpPr>
          <p:cNvPr id="5" name="Title 4"/>
          <p:cNvSpPr>
            <a:spLocks noGrp="1"/>
          </p:cNvSpPr>
          <p:nvPr>
            <p:ph type="title"/>
          </p:nvPr>
        </p:nvSpPr>
        <p:spPr/>
        <p:txBody>
          <a:bodyPr/>
          <a:lstStyle/>
          <a:p>
            <a:r>
              <a:rPr lang="en-US" dirty="0"/>
              <a:t>Prerequisite library in the network institution</a:t>
            </a:r>
            <a:endParaRPr lang="en-US" sz="3600" dirty="0"/>
          </a:p>
        </p:txBody>
      </p:sp>
      <p:sp>
        <p:nvSpPr>
          <p:cNvPr id="6" name="Content Placeholder 5"/>
          <p:cNvSpPr>
            <a:spLocks noGrp="1"/>
          </p:cNvSpPr>
          <p:nvPr>
            <p:ph idx="1"/>
          </p:nvPr>
        </p:nvSpPr>
        <p:spPr>
          <a:xfrm>
            <a:off x="327779" y="752605"/>
            <a:ext cx="8462537" cy="1214218"/>
          </a:xfrm>
        </p:spPr>
        <p:txBody>
          <a:bodyPr>
            <a:noAutofit/>
          </a:bodyPr>
          <a:lstStyle/>
          <a:p>
            <a:r>
              <a:rPr lang="en-US" sz="2400" dirty="0" smtClean="0"/>
              <a:t>Make sure the library has all necessary addresses such as billing and communications as well as an email address. If these are missing the PO may get held up “in review”.</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8" name="Rectangle 7"/>
          <p:cNvSpPr/>
          <p:nvPr/>
        </p:nvSpPr>
        <p:spPr>
          <a:xfrm>
            <a:off x="966155" y="2717321"/>
            <a:ext cx="914400" cy="250166"/>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84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a:t>Prerequisite library in the network institution</a:t>
            </a:r>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The license, vendor and fund</a:t>
            </a:r>
            <a:endParaRPr lang="en-US" sz="3200" dirty="0"/>
          </a:p>
        </p:txBody>
      </p:sp>
      <p:sp>
        <p:nvSpPr>
          <p:cNvPr id="24" name="Rectangle 23"/>
          <p:cNvSpPr/>
          <p:nvPr/>
        </p:nvSpPr>
        <p:spPr>
          <a:xfrm>
            <a:off x="1370973" y="3212823"/>
            <a:ext cx="6793313"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The ordered activated resource in discovery</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Creating and processing the order in the network institution</a:t>
            </a:r>
            <a:endParaRPr lang="en-US" sz="2400" dirty="0"/>
          </a:p>
        </p:txBody>
      </p:sp>
    </p:spTree>
    <p:extLst>
      <p:ext uri="{BB962C8B-B14F-4D97-AF65-F5344CB8AC3E}">
        <p14:creationId xmlns:p14="http://schemas.microsoft.com/office/powerpoint/2010/main" val="4084939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EE3A4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EE3A43"/>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11830</TotalTime>
  <Words>1179</Words>
  <Application>Microsoft Office PowerPoint</Application>
  <PresentationFormat>On-screen Show (4:3)</PresentationFormat>
  <Paragraphs>159</Paragraphs>
  <Slides>38</Slides>
  <Notes>28</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38</vt:i4>
      </vt:variant>
    </vt:vector>
  </HeadingPairs>
  <TitlesOfParts>
    <vt:vector size="48" baseType="lpstr">
      <vt:lpstr>MS PGothic</vt: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Acquisitions of E-Resources  done entirely in the network zone</vt:lpstr>
      <vt:lpstr>PowerPoint Presentation</vt:lpstr>
      <vt:lpstr>Introduction</vt:lpstr>
      <vt:lpstr>PowerPoint Presentation</vt:lpstr>
      <vt:lpstr>Prerequisite library in the network institution</vt:lpstr>
      <vt:lpstr>Prerequisite library in the network institution</vt:lpstr>
      <vt:lpstr>Prerequisite library in the network institution</vt:lpstr>
      <vt:lpstr>Prerequisite library in the network institution</vt:lpstr>
      <vt:lpstr>PowerPoint Presentation</vt:lpstr>
      <vt:lpstr>The license, vendor and fund</vt:lpstr>
      <vt:lpstr>The license, vendor and fund</vt:lpstr>
      <vt:lpstr>The license, vendor and fund</vt:lpstr>
      <vt:lpstr>PowerPoint Presentation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Creating and processing the order in the network institution</vt:lpstr>
      <vt:lpstr>PowerPoint Presentation</vt:lpstr>
      <vt:lpstr>The ordered activated resource in discovery</vt:lpstr>
      <vt:lpstr>The ordered activated resource in discovery</vt:lpstr>
      <vt:lpstr>The ordered activated resource in discovery</vt:lpstr>
      <vt:lpstr>The ordered activated resource in discovery</vt:lpstr>
      <vt:lpstr>The ordered activated resource in discovery</vt:lpstr>
      <vt:lpstr>The ordered activated resource in discovery</vt:lpstr>
      <vt:lpstr>The ordered activated resource in discovery</vt:lpstr>
      <vt:lpstr>The ordered activated resource in discovery</vt:lpstr>
      <vt:lpstr>The ordered activated resource in discovery</vt:lpstr>
      <vt:lpstr>The ordered activated resource in discovery</vt:lpstr>
      <vt:lpstr>The ordered activated resource in discovery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829</cp:revision>
  <dcterms:created xsi:type="dcterms:W3CDTF">2015-04-14T20:14:13Z</dcterms:created>
  <dcterms:modified xsi:type="dcterms:W3CDTF">2018-07-02T06:40:44Z</dcterms:modified>
</cp:coreProperties>
</file>